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1"/>
  </p:sldMasterIdLst>
  <p:notesMasterIdLst>
    <p:notesMasterId r:id="rId57"/>
  </p:notesMasterIdLst>
  <p:handoutMasterIdLst>
    <p:handoutMasterId r:id="rId58"/>
  </p:handoutMasterIdLst>
  <p:sldIdLst>
    <p:sldId id="256" r:id="rId2"/>
    <p:sldId id="508" r:id="rId3"/>
    <p:sldId id="509" r:id="rId4"/>
    <p:sldId id="536" r:id="rId5"/>
    <p:sldId id="546" r:id="rId6"/>
    <p:sldId id="511" r:id="rId7"/>
    <p:sldId id="510" r:id="rId8"/>
    <p:sldId id="512" r:id="rId9"/>
    <p:sldId id="533" r:id="rId10"/>
    <p:sldId id="513" r:id="rId11"/>
    <p:sldId id="457" r:id="rId12"/>
    <p:sldId id="514" r:id="rId13"/>
    <p:sldId id="547" r:id="rId14"/>
    <p:sldId id="550" r:id="rId15"/>
    <p:sldId id="548" r:id="rId16"/>
    <p:sldId id="518" r:id="rId17"/>
    <p:sldId id="517" r:id="rId18"/>
    <p:sldId id="520" r:id="rId19"/>
    <p:sldId id="515" r:id="rId20"/>
    <p:sldId id="519" r:id="rId21"/>
    <p:sldId id="516" r:id="rId22"/>
    <p:sldId id="527" r:id="rId23"/>
    <p:sldId id="521" r:id="rId24"/>
    <p:sldId id="524" r:id="rId25"/>
    <p:sldId id="528" r:id="rId26"/>
    <p:sldId id="525" r:id="rId27"/>
    <p:sldId id="526" r:id="rId28"/>
    <p:sldId id="529" r:id="rId29"/>
    <p:sldId id="530" r:id="rId30"/>
    <p:sldId id="531" r:id="rId31"/>
    <p:sldId id="522" r:id="rId32"/>
    <p:sldId id="535" r:id="rId33"/>
    <p:sldId id="532" r:id="rId34"/>
    <p:sldId id="534" r:id="rId35"/>
    <p:sldId id="523" r:id="rId36"/>
    <p:sldId id="491" r:id="rId37"/>
    <p:sldId id="327" r:id="rId38"/>
    <p:sldId id="444" r:id="rId39"/>
    <p:sldId id="492" r:id="rId40"/>
    <p:sldId id="537" r:id="rId41"/>
    <p:sldId id="538" r:id="rId42"/>
    <p:sldId id="539" r:id="rId43"/>
    <p:sldId id="540" r:id="rId44"/>
    <p:sldId id="541" r:id="rId45"/>
    <p:sldId id="542" r:id="rId46"/>
    <p:sldId id="543" r:id="rId47"/>
    <p:sldId id="502" r:id="rId48"/>
    <p:sldId id="551" r:id="rId49"/>
    <p:sldId id="503" r:id="rId50"/>
    <p:sldId id="504" r:id="rId51"/>
    <p:sldId id="505" r:id="rId52"/>
    <p:sldId id="545" r:id="rId53"/>
    <p:sldId id="506" r:id="rId54"/>
    <p:sldId id="544" r:id="rId55"/>
    <p:sldId id="549"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711" autoAdjust="0"/>
    <p:restoredTop sz="95902"/>
  </p:normalViewPr>
  <p:slideViewPr>
    <p:cSldViewPr snapToGrid="0" snapToObjects="1">
      <p:cViewPr varScale="1">
        <p:scale>
          <a:sx n="133" d="100"/>
          <a:sy n="133" d="100"/>
        </p:scale>
        <p:origin x="1528" y="192"/>
      </p:cViewPr>
      <p:guideLst>
        <p:guide orient="horz" pos="2160"/>
        <p:guide pos="2880"/>
      </p:guideLst>
    </p:cSldViewPr>
  </p:slideViewPr>
  <p:notesTextViewPr>
    <p:cViewPr>
      <p:scale>
        <a:sx n="100" d="100"/>
        <a:sy n="100" d="100"/>
      </p:scale>
      <p:origin x="0" y="0"/>
    </p:cViewPr>
  </p:notesTextViewPr>
  <p:sorterViewPr>
    <p:cViewPr>
      <p:scale>
        <a:sx n="152" d="100"/>
        <a:sy n="152" d="100"/>
      </p:scale>
      <p:origin x="0" y="363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FE497B-51FD-B24D-B717-3C82F27C9C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8912007-3253-6D42-A532-44AA2BFAEB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179A9-87F7-F246-ADC2-E2FA054D3012}" type="datetimeFigureOut">
              <a:rPr lang="en-US" smtClean="0"/>
              <a:t>11/6/24</a:t>
            </a:fld>
            <a:endParaRPr lang="en-US"/>
          </a:p>
        </p:txBody>
      </p:sp>
      <p:sp>
        <p:nvSpPr>
          <p:cNvPr id="4" name="Footer Placeholder 3">
            <a:extLst>
              <a:ext uri="{FF2B5EF4-FFF2-40B4-BE49-F238E27FC236}">
                <a16:creationId xmlns:a16="http://schemas.microsoft.com/office/drawing/2014/main" id="{47E8A18E-6F1B-AF4C-9716-AF025ABEDF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A23DE6-8939-1C44-86A6-ACC134854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2E4D0C-802D-AB4E-9AE3-25780C094208}" type="slidenum">
              <a:rPr lang="en-US" smtClean="0"/>
              <a:t>‹#›</a:t>
            </a:fld>
            <a:endParaRPr lang="en-US"/>
          </a:p>
        </p:txBody>
      </p:sp>
    </p:spTree>
    <p:extLst>
      <p:ext uri="{BB962C8B-B14F-4D97-AF65-F5344CB8AC3E}">
        <p14:creationId xmlns:p14="http://schemas.microsoft.com/office/powerpoint/2010/main" val="3037049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74D00-5831-294F-B5A8-4BC25223EB89}" type="datetimeFigureOut">
              <a:rPr lang="en-US" smtClean="0"/>
              <a:t>11/6/24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A1D3B-72E9-B14C-9D29-6A50C2975162}" type="slidenum">
              <a:rPr lang="en-US" smtClean="0"/>
              <a:t>‹#›</a:t>
            </a:fld>
            <a:endParaRPr lang="en-US"/>
          </a:p>
        </p:txBody>
      </p:sp>
    </p:spTree>
    <p:extLst>
      <p:ext uri="{BB962C8B-B14F-4D97-AF65-F5344CB8AC3E}">
        <p14:creationId xmlns:p14="http://schemas.microsoft.com/office/powerpoint/2010/main" val="152363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9A1D3B-72E9-B14C-9D29-6A50C2975162}" type="slidenum">
              <a:rPr lang="en-US" smtClean="0"/>
              <a:t>1</a:t>
            </a:fld>
            <a:endParaRPr lang="en-US"/>
          </a:p>
        </p:txBody>
      </p:sp>
    </p:spTree>
    <p:extLst>
      <p:ext uri="{BB962C8B-B14F-4D97-AF65-F5344CB8AC3E}">
        <p14:creationId xmlns:p14="http://schemas.microsoft.com/office/powerpoint/2010/main" val="156807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max used?</a:t>
            </a:r>
          </a:p>
          <a:p>
            <a:r>
              <a:rPr lang="en-US" dirty="0"/>
              <a:t>How is it multiplicative decrease?</a:t>
            </a:r>
          </a:p>
        </p:txBody>
      </p:sp>
      <p:sp>
        <p:nvSpPr>
          <p:cNvPr id="4" name="Slide Number Placeholder 3"/>
          <p:cNvSpPr>
            <a:spLocks noGrp="1"/>
          </p:cNvSpPr>
          <p:nvPr>
            <p:ph type="sldNum" sz="quarter" idx="5"/>
          </p:nvPr>
        </p:nvSpPr>
        <p:spPr/>
        <p:txBody>
          <a:bodyPr/>
          <a:lstStyle/>
          <a:p>
            <a:fld id="{BB9A1D3B-72E9-B14C-9D29-6A50C2975162}" type="slidenum">
              <a:rPr lang="en-US" smtClean="0"/>
              <a:t>12</a:t>
            </a:fld>
            <a:endParaRPr lang="en-US"/>
          </a:p>
        </p:txBody>
      </p:sp>
    </p:spTree>
    <p:extLst>
      <p:ext uri="{BB962C8B-B14F-4D97-AF65-F5344CB8AC3E}">
        <p14:creationId xmlns:p14="http://schemas.microsoft.com/office/powerpoint/2010/main" val="1080990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max used?</a:t>
            </a:r>
          </a:p>
          <a:p>
            <a:r>
              <a:rPr lang="en-US" dirty="0"/>
              <a:t>How is it multiplicative decrease?</a:t>
            </a:r>
          </a:p>
        </p:txBody>
      </p:sp>
      <p:sp>
        <p:nvSpPr>
          <p:cNvPr id="4" name="Slide Number Placeholder 3"/>
          <p:cNvSpPr>
            <a:spLocks noGrp="1"/>
          </p:cNvSpPr>
          <p:nvPr>
            <p:ph type="sldNum" sz="quarter" idx="5"/>
          </p:nvPr>
        </p:nvSpPr>
        <p:spPr/>
        <p:txBody>
          <a:bodyPr/>
          <a:lstStyle/>
          <a:p>
            <a:fld id="{BB9A1D3B-72E9-B14C-9D29-6A50C2975162}" type="slidenum">
              <a:rPr lang="en-US" smtClean="0"/>
              <a:t>15</a:t>
            </a:fld>
            <a:endParaRPr lang="en-US"/>
          </a:p>
        </p:txBody>
      </p:sp>
    </p:spTree>
    <p:extLst>
      <p:ext uri="{BB962C8B-B14F-4D97-AF65-F5344CB8AC3E}">
        <p14:creationId xmlns:p14="http://schemas.microsoft.com/office/powerpoint/2010/main" val="3616892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CBAD99A2-A48C-B742-9C5E-98F53B2E2B0A}" type="datetimeFigureOut">
              <a:rPr lang="en-US" smtClean="0"/>
              <a:pPr/>
              <a:t>11/6/24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1A037252-72F3-474F-8582-32D765D3064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BAD99A2-A48C-B742-9C5E-98F53B2E2B0A}" type="datetimeFigureOut">
              <a:rPr lang="en-US" smtClean="0"/>
              <a:pPr/>
              <a:t>11/6/24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08F59-8B24-D34D-96DC-A81F466DCC4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BAD99A2-A48C-B742-9C5E-98F53B2E2B0A}" type="datetimeFigureOut">
              <a:rPr lang="en-US" smtClean="0"/>
              <a:pPr/>
              <a:t>11/6/24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08F59-8B24-D34D-96DC-A81F466DCC4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BAD99A2-A48C-B742-9C5E-98F53B2E2B0A}" type="datetimeFigureOut">
              <a:rPr lang="en-US" smtClean="0"/>
              <a:pPr/>
              <a:t>11/6/24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08F59-8B24-D34D-96DC-A81F466DCC43}"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BAD99A2-A48C-B742-9C5E-98F53B2E2B0A}" type="datetimeFigureOut">
              <a:rPr lang="en-US" smtClean="0"/>
              <a:pPr/>
              <a:t>11/6/24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08F59-8B24-D34D-96DC-A81F466DCC43}"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AD99A2-A48C-B742-9C5E-98F53B2E2B0A}" type="datetimeFigureOut">
              <a:rPr lang="en-US" smtClean="0"/>
              <a:pPr/>
              <a:t>11/6/24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08F59-8B24-D34D-96DC-A81F466DCC43}"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BAD99A2-A48C-B742-9C5E-98F53B2E2B0A}" type="datetimeFigureOut">
              <a:rPr lang="en-US" smtClean="0"/>
              <a:pPr/>
              <a:t>11/6/24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908F59-8B24-D34D-96DC-A81F466DCC4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AD99A2-A48C-B742-9C5E-98F53B2E2B0A}" type="datetimeFigureOut">
              <a:rPr lang="en-US" smtClean="0"/>
              <a:pPr/>
              <a:t>11/6/24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908F59-8B24-D34D-96DC-A81F466DCC43}"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D99A2-A48C-B742-9C5E-98F53B2E2B0A}" type="datetimeFigureOut">
              <a:rPr lang="en-US" smtClean="0"/>
              <a:pPr/>
              <a:t>11/6/24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908F59-8B24-D34D-96DC-A81F466DCC4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CBAD99A2-A48C-B742-9C5E-98F53B2E2B0A}" type="datetimeFigureOut">
              <a:rPr lang="en-US" smtClean="0"/>
              <a:pPr/>
              <a:t>11/6/24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08F59-8B24-D34D-96DC-A81F466DCC4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CBAD99A2-A48C-B742-9C5E-98F53B2E2B0A}" type="datetimeFigureOut">
              <a:rPr lang="en-US" smtClean="0"/>
              <a:pPr/>
              <a:t>11/6/24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A908F59-8B24-D34D-96DC-A81F466DCC43}"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CBAD99A2-A48C-B742-9C5E-98F53B2E2B0A}" type="datetimeFigureOut">
              <a:rPr lang="en-US" smtClean="0"/>
              <a:pPr/>
              <a:t>11/6/24</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AA908F59-8B24-D34D-96DC-A81F466DCC4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Congestion Control in High Speed Networks: Part 3</a:t>
            </a:r>
            <a:br>
              <a:rPr lang="en-US" dirty="0"/>
            </a:br>
            <a:r>
              <a:rPr lang="en-US" dirty="0"/>
              <a:t>BBR, </a:t>
            </a:r>
            <a:r>
              <a:rPr lang="en-US" sz="4000" dirty="0"/>
              <a:t>XCP, RCP</a:t>
            </a:r>
            <a:endParaRPr lang="en-US" dirty="0"/>
          </a:p>
        </p:txBody>
      </p:sp>
      <p:sp>
        <p:nvSpPr>
          <p:cNvPr id="3" name="Subtitle 2"/>
          <p:cNvSpPr>
            <a:spLocks noGrp="1"/>
          </p:cNvSpPr>
          <p:nvPr>
            <p:ph type="subTitle" idx="1"/>
          </p:nvPr>
        </p:nvSpPr>
        <p:spPr/>
        <p:txBody>
          <a:bodyPr/>
          <a:lstStyle/>
          <a:p>
            <a:r>
              <a:rPr lang="en-US" dirty="0"/>
              <a:t>Lecture 7</a:t>
            </a:r>
          </a:p>
          <a:p>
            <a:r>
              <a:rPr lang="en-US" dirty="0"/>
              <a:t>Subir </a:t>
            </a:r>
            <a:r>
              <a:rPr lang="en-US" dirty="0" err="1"/>
              <a:t>Varma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5970A-2F3D-9706-53FD-C8F0E632BEB7}"/>
              </a:ext>
            </a:extLst>
          </p:cNvPr>
          <p:cNvSpPr>
            <a:spLocks noGrp="1"/>
          </p:cNvSpPr>
          <p:nvPr>
            <p:ph idx="1"/>
          </p:nvPr>
        </p:nvSpPr>
        <p:spPr>
          <a:xfrm>
            <a:off x="457200" y="1481328"/>
            <a:ext cx="8229600" cy="4721509"/>
          </a:xfrm>
        </p:spPr>
        <p:txBody>
          <a:bodyPr>
            <a:normAutofit fontScale="92500" lnSpcReduction="20000"/>
          </a:bodyPr>
          <a:lstStyle/>
          <a:p>
            <a:r>
              <a:rPr lang="en-US" sz="1600" dirty="0"/>
              <a:t>BBR uses estimates for the available bottleneck data rate </a:t>
            </a:r>
            <a:r>
              <a:rPr lang="en-US" sz="1600" dirty="0" err="1"/>
              <a:t>b</a:t>
            </a:r>
            <a:r>
              <a:rPr lang="en-US" sz="1600" baseline="-25000" dirty="0" err="1"/>
              <a:t>r</a:t>
            </a:r>
            <a:r>
              <a:rPr lang="en-US" sz="1600" dirty="0"/>
              <a:t> and the minimal round-trip time </a:t>
            </a:r>
            <a:r>
              <a:rPr lang="en-US" sz="1600" dirty="0" err="1"/>
              <a:t>RTT</a:t>
            </a:r>
            <a:r>
              <a:rPr lang="en-US" sz="1600" baseline="-25000" dirty="0" err="1"/>
              <a:t>min</a:t>
            </a:r>
            <a:r>
              <a:rPr lang="en-US" sz="1600" dirty="0"/>
              <a:t> to calculate a path’s available </a:t>
            </a:r>
            <a:r>
              <a:rPr lang="en-US" sz="1600" dirty="0" err="1"/>
              <a:t>bdp</a:t>
            </a:r>
            <a:r>
              <a:rPr lang="en-US" sz="1600" dirty="0"/>
              <a:t>. The estimate for </a:t>
            </a:r>
            <a:r>
              <a:rPr lang="en-US" sz="1600" dirty="0" err="1"/>
              <a:t>b</a:t>
            </a:r>
            <a:r>
              <a:rPr lang="en-US" sz="1600" baseline="-25000" dirty="0" err="1"/>
              <a:t>r</a:t>
            </a:r>
            <a:r>
              <a:rPr lang="en-US" sz="1600" dirty="0"/>
              <a:t> is based on a windowed maximum filter of the delivery rate that the receiver experiences.</a:t>
            </a:r>
            <a:br>
              <a:rPr lang="en-US" sz="1600" dirty="0"/>
            </a:br>
            <a:endParaRPr lang="en-US" sz="1600" dirty="0"/>
          </a:p>
          <a:p>
            <a:r>
              <a:rPr lang="en-US" sz="1600" dirty="0"/>
              <a:t>A BBR sender controls its transmission rate </a:t>
            </a:r>
            <a:r>
              <a:rPr lang="en-US" sz="1600" dirty="0" err="1"/>
              <a:t>s</a:t>
            </a:r>
            <a:r>
              <a:rPr lang="en-US" sz="1600" baseline="-25000" dirty="0" err="1"/>
              <a:t>r</a:t>
            </a:r>
            <a:r>
              <a:rPr lang="en-US" sz="1600" dirty="0"/>
              <a:t> with the help of pacing and an estimated data rate </a:t>
            </a:r>
            <a:r>
              <a:rPr lang="en-US" sz="1600" dirty="0" err="1"/>
              <a:t>b</a:t>
            </a:r>
            <a:r>
              <a:rPr lang="en-US" sz="1600" baseline="-25000" dirty="0" err="1"/>
              <a:t>r</a:t>
            </a:r>
            <a:r>
              <a:rPr lang="en-US" sz="1600" dirty="0"/>
              <a:t>, i.e., it is </a:t>
            </a:r>
            <a:r>
              <a:rPr lang="en-US" sz="1600" dirty="0">
                <a:solidFill>
                  <a:schemeClr val="accent1"/>
                </a:solidFill>
              </a:rPr>
              <a:t>rate-based</a:t>
            </a:r>
            <a:r>
              <a:rPr lang="en-US" sz="1600" dirty="0"/>
              <a:t>. It does not use a congestion window or ACK clocking to control the amount of inflight data, but uses an inflight data limit of </a:t>
            </a:r>
            <a:r>
              <a:rPr lang="en-US" sz="1600" dirty="0">
                <a:solidFill>
                  <a:schemeClr val="accent1"/>
                </a:solidFill>
              </a:rPr>
              <a:t>2*</a:t>
            </a:r>
            <a:r>
              <a:rPr lang="en-US" sz="1600" dirty="0" err="1">
                <a:solidFill>
                  <a:schemeClr val="accent1"/>
                </a:solidFill>
              </a:rPr>
              <a:t>bdp</a:t>
            </a:r>
            <a:r>
              <a:rPr lang="en-US" sz="1600" dirty="0"/>
              <a:t>.</a:t>
            </a:r>
            <a:br>
              <a:rPr lang="en-US" sz="1600" dirty="0"/>
            </a:br>
            <a:endParaRPr lang="en-US" sz="1600" dirty="0"/>
          </a:p>
          <a:p>
            <a:r>
              <a:rPr lang="en-US" sz="1600" dirty="0"/>
              <a:t>BBR probes for more bandwidth by increasing its sending rate </a:t>
            </a:r>
            <a:r>
              <a:rPr lang="en-US" sz="1600" dirty="0" err="1"/>
              <a:t>s</a:t>
            </a:r>
            <a:r>
              <a:rPr lang="en-US" sz="1600" baseline="-25000" dirty="0" err="1"/>
              <a:t>r</a:t>
            </a:r>
            <a:r>
              <a:rPr lang="en-US" sz="1600" dirty="0"/>
              <a:t> to 1.25sr</a:t>
            </a:r>
            <a:r>
              <a:rPr lang="en-US" sz="1600" baseline="-25000" dirty="0"/>
              <a:t>0</a:t>
            </a:r>
            <a:r>
              <a:rPr lang="en-US" sz="1600" dirty="0"/>
              <a:t> for an RTT and directly reducing it again to 0.75sr</a:t>
            </a:r>
            <a:r>
              <a:rPr lang="en-US" sz="1600" baseline="-25000" dirty="0"/>
              <a:t>0</a:t>
            </a:r>
            <a:r>
              <a:rPr lang="en-US" sz="1600" dirty="0"/>
              <a:t>, where sr</a:t>
            </a:r>
            <a:r>
              <a:rPr lang="en-US" sz="1600" baseline="-25000" dirty="0"/>
              <a:t>0</a:t>
            </a:r>
            <a:r>
              <a:rPr lang="en-US" sz="1600" dirty="0"/>
              <a:t> is the current estimate of the available data rate. The reduction aims at draining a potential queue that was possibly created by the higher rate.</a:t>
            </a:r>
            <a:br>
              <a:rPr lang="en-US" sz="1600" dirty="0"/>
            </a:br>
            <a:endParaRPr lang="en-US" sz="1600" dirty="0"/>
          </a:p>
          <a:p>
            <a:r>
              <a:rPr lang="en-US" sz="1600" dirty="0"/>
              <a:t>BBR uses a special </a:t>
            </a:r>
            <a:r>
              <a:rPr lang="en-US" sz="1600" dirty="0" err="1"/>
              <a:t>ProbeRTT</a:t>
            </a:r>
            <a:r>
              <a:rPr lang="en-US" sz="1600" dirty="0"/>
              <a:t> phase that </a:t>
            </a:r>
            <a:r>
              <a:rPr lang="en-US" sz="1600" dirty="0">
                <a:solidFill>
                  <a:schemeClr val="accent1"/>
                </a:solidFill>
              </a:rPr>
              <a:t>tries to drain the queue completely in order to measure </a:t>
            </a:r>
            <a:r>
              <a:rPr lang="en-US" sz="1600" dirty="0" err="1">
                <a:solidFill>
                  <a:schemeClr val="accent1"/>
                </a:solidFill>
              </a:rPr>
              <a:t>RTT</a:t>
            </a:r>
            <a:r>
              <a:rPr lang="en-US" sz="1600" baseline="-25000" dirty="0" err="1">
                <a:solidFill>
                  <a:schemeClr val="accent1"/>
                </a:solidFill>
              </a:rPr>
              <a:t>min</a:t>
            </a:r>
            <a:r>
              <a:rPr lang="en-US" sz="1600" dirty="0"/>
              <a:t>. Ideally, all BBR flows enter this phase together.</a:t>
            </a:r>
            <a:br>
              <a:rPr lang="en-US" sz="1600" dirty="0"/>
            </a:br>
            <a:endParaRPr lang="en-US" sz="1600" dirty="0"/>
          </a:p>
          <a:p>
            <a:r>
              <a:rPr lang="en-US" sz="1600" dirty="0"/>
              <a:t>BBR is neither delay-based nor loss-based and it ignores packet loss as congestion signal. It also </a:t>
            </a:r>
            <a:r>
              <a:rPr lang="en-US" sz="1600" dirty="0">
                <a:solidFill>
                  <a:schemeClr val="accent1"/>
                </a:solidFill>
              </a:rPr>
              <a:t>does not explicitly react to congestion</a:t>
            </a:r>
            <a:r>
              <a:rPr lang="en-US" sz="1600" dirty="0"/>
              <a:t>, whereas congestion window-based approaches often use a multiplicative decrease strategy to reduce </a:t>
            </a:r>
            <a:r>
              <a:rPr lang="en-US" sz="1600" dirty="0" err="1"/>
              <a:t>D</a:t>
            </a:r>
            <a:r>
              <a:rPr lang="en-US" sz="1600" baseline="-25000" dirty="0" err="1"/>
              <a:t>inflight</a:t>
            </a:r>
            <a:r>
              <a:rPr lang="en-US" sz="1600" dirty="0"/>
              <a:t> .</a:t>
            </a:r>
          </a:p>
        </p:txBody>
      </p:sp>
      <p:sp>
        <p:nvSpPr>
          <p:cNvPr id="3" name="Title 2">
            <a:extLst>
              <a:ext uri="{FF2B5EF4-FFF2-40B4-BE49-F238E27FC236}">
                <a16:creationId xmlns:a16="http://schemas.microsoft.com/office/drawing/2014/main" id="{DC7103DF-1E0F-2DCC-DCDB-AE3180F4E5DE}"/>
              </a:ext>
            </a:extLst>
          </p:cNvPr>
          <p:cNvSpPr>
            <a:spLocks noGrp="1"/>
          </p:cNvSpPr>
          <p:nvPr>
            <p:ph type="title"/>
          </p:nvPr>
        </p:nvSpPr>
        <p:spPr/>
        <p:txBody>
          <a:bodyPr>
            <a:normAutofit fontScale="90000"/>
          </a:bodyPr>
          <a:lstStyle/>
          <a:p>
            <a:r>
              <a:rPr lang="en-US" dirty="0"/>
              <a:t>BBR v1 Description: Single Flow Case</a:t>
            </a:r>
          </a:p>
        </p:txBody>
      </p:sp>
    </p:spTree>
    <p:extLst>
      <p:ext uri="{BB962C8B-B14F-4D97-AF65-F5344CB8AC3E}">
        <p14:creationId xmlns:p14="http://schemas.microsoft.com/office/powerpoint/2010/main" val="96329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th equations and formulas&#10;&#10;Description automatically generated with medium confidence">
            <a:extLst>
              <a:ext uri="{FF2B5EF4-FFF2-40B4-BE49-F238E27FC236}">
                <a16:creationId xmlns:a16="http://schemas.microsoft.com/office/drawing/2014/main" id="{714EEB21-1793-10FE-294F-D747115E80D5}"/>
              </a:ext>
            </a:extLst>
          </p:cNvPr>
          <p:cNvPicPr>
            <a:picLocks noGrp="1" noChangeAspect="1"/>
          </p:cNvPicPr>
          <p:nvPr>
            <p:ph idx="1"/>
          </p:nvPr>
        </p:nvPicPr>
        <p:blipFill>
          <a:blip r:embed="rId2"/>
          <a:stretch>
            <a:fillRect/>
          </a:stretch>
        </p:blipFill>
        <p:spPr>
          <a:xfrm>
            <a:off x="379764" y="1278193"/>
            <a:ext cx="7341358" cy="2391921"/>
          </a:xfrm>
        </p:spPr>
      </p:pic>
      <p:sp>
        <p:nvSpPr>
          <p:cNvPr id="3" name="Title 2">
            <a:extLst>
              <a:ext uri="{FF2B5EF4-FFF2-40B4-BE49-F238E27FC236}">
                <a16:creationId xmlns:a16="http://schemas.microsoft.com/office/drawing/2014/main" id="{A994358F-0ECC-F406-B62D-7CEC7C9245E1}"/>
              </a:ext>
            </a:extLst>
          </p:cNvPr>
          <p:cNvSpPr>
            <a:spLocks noGrp="1"/>
          </p:cNvSpPr>
          <p:nvPr>
            <p:ph type="title"/>
          </p:nvPr>
        </p:nvSpPr>
        <p:spPr/>
        <p:txBody>
          <a:bodyPr>
            <a:noAutofit/>
          </a:bodyPr>
          <a:lstStyle/>
          <a:p>
            <a:r>
              <a:rPr lang="en-US" sz="3200" dirty="0"/>
              <a:t>Recall TCP Westwood: ABE Estimate</a:t>
            </a:r>
          </a:p>
        </p:txBody>
      </p:sp>
      <p:sp>
        <p:nvSpPr>
          <p:cNvPr id="6" name="TextBox 5">
            <a:extLst>
              <a:ext uri="{FF2B5EF4-FFF2-40B4-BE49-F238E27FC236}">
                <a16:creationId xmlns:a16="http://schemas.microsoft.com/office/drawing/2014/main" id="{2336F7C2-FD80-56FB-8124-C87719255F7F}"/>
              </a:ext>
            </a:extLst>
          </p:cNvPr>
          <p:cNvSpPr txBox="1"/>
          <p:nvPr/>
        </p:nvSpPr>
        <p:spPr>
          <a:xfrm>
            <a:off x="262166" y="3814536"/>
            <a:ext cx="8619667" cy="954107"/>
          </a:xfrm>
          <a:prstGeom prst="rect">
            <a:avLst/>
          </a:prstGeom>
          <a:noFill/>
        </p:spPr>
        <p:txBody>
          <a:bodyPr wrap="none" rtlCol="0">
            <a:spAutoFit/>
          </a:bodyPr>
          <a:lstStyle/>
          <a:p>
            <a:r>
              <a:rPr lang="en-US" sz="1400" dirty="0"/>
              <a:t>Low-pass filtering is necessary because congestion is caused by the low-frequency components </a:t>
            </a:r>
          </a:p>
          <a:p>
            <a:r>
              <a:rPr lang="en-US" sz="1400" dirty="0"/>
              <a:t>and because of the delayed ACK option. </a:t>
            </a:r>
          </a:p>
          <a:p>
            <a:r>
              <a:rPr lang="en-US" sz="1400" dirty="0"/>
              <a:t>The filter coefficients are time varying to counteract the fact that the sampling  intervals </a:t>
            </a:r>
            <a:r>
              <a:rPr lang="el-GR" sz="1400" dirty="0"/>
              <a:t>Δ</a:t>
            </a:r>
            <a:r>
              <a:rPr lang="en-US" sz="1400" dirty="0"/>
              <a:t>k are </a:t>
            </a:r>
          </a:p>
          <a:p>
            <a:r>
              <a:rPr lang="en-US" sz="1400" dirty="0"/>
              <a:t>not constant.</a:t>
            </a:r>
          </a:p>
        </p:txBody>
      </p:sp>
      <p:sp>
        <p:nvSpPr>
          <p:cNvPr id="8" name="TextBox 7">
            <a:extLst>
              <a:ext uri="{FF2B5EF4-FFF2-40B4-BE49-F238E27FC236}">
                <a16:creationId xmlns:a16="http://schemas.microsoft.com/office/drawing/2014/main" id="{8ED99953-7376-99EB-E3CE-88399EE6D8E6}"/>
              </a:ext>
            </a:extLst>
          </p:cNvPr>
          <p:cNvSpPr txBox="1"/>
          <p:nvPr/>
        </p:nvSpPr>
        <p:spPr>
          <a:xfrm>
            <a:off x="262166" y="4770411"/>
            <a:ext cx="5243743" cy="369332"/>
          </a:xfrm>
          <a:prstGeom prst="rect">
            <a:avLst/>
          </a:prstGeom>
          <a:noFill/>
        </p:spPr>
        <p:txBody>
          <a:bodyPr wrap="none" rtlCol="0">
            <a:spAutoFit/>
          </a:bodyPr>
          <a:lstStyle/>
          <a:p>
            <a:r>
              <a:rPr lang="en-US" dirty="0">
                <a:solidFill>
                  <a:schemeClr val="accent1"/>
                </a:solidFill>
              </a:rPr>
              <a:t>Westwood+</a:t>
            </a:r>
            <a:r>
              <a:rPr lang="en-US" dirty="0"/>
              <a:t>: To counteract ACK compression</a:t>
            </a:r>
          </a:p>
        </p:txBody>
      </p:sp>
      <p:sp>
        <p:nvSpPr>
          <p:cNvPr id="9" name="TextBox 8">
            <a:extLst>
              <a:ext uri="{FF2B5EF4-FFF2-40B4-BE49-F238E27FC236}">
                <a16:creationId xmlns:a16="http://schemas.microsoft.com/office/drawing/2014/main" id="{668098E0-BD9A-CD8C-7C74-C9EAACD933DA}"/>
              </a:ext>
            </a:extLst>
          </p:cNvPr>
          <p:cNvSpPr txBox="1"/>
          <p:nvPr/>
        </p:nvSpPr>
        <p:spPr>
          <a:xfrm>
            <a:off x="826286" y="5139743"/>
            <a:ext cx="6894836" cy="738664"/>
          </a:xfrm>
          <a:prstGeom prst="rect">
            <a:avLst/>
          </a:prstGeom>
          <a:noFill/>
        </p:spPr>
        <p:txBody>
          <a:bodyPr wrap="none" rtlCol="0">
            <a:spAutoFit/>
          </a:bodyPr>
          <a:lstStyle/>
          <a:p>
            <a:r>
              <a:rPr lang="en-US" sz="1400" dirty="0"/>
              <a:t>Instead of computing the bandwidth </a:t>
            </a:r>
            <a:r>
              <a:rPr lang="en-US" sz="1400" dirty="0" err="1"/>
              <a:t>R</a:t>
            </a:r>
            <a:r>
              <a:rPr lang="en-US" sz="1400" baseline="-25000" dirty="0" err="1"/>
              <a:t>k</a:t>
            </a:r>
            <a:r>
              <a:rPr lang="en-US" sz="1400" dirty="0"/>
              <a:t> after every ACK is received, compute </a:t>
            </a:r>
          </a:p>
          <a:p>
            <a:r>
              <a:rPr lang="en-US" sz="1400" dirty="0"/>
              <a:t>it once every RTT seconds. Hence, if D</a:t>
            </a:r>
            <a:r>
              <a:rPr lang="en-US" sz="1400" baseline="-25000" dirty="0"/>
              <a:t>k</a:t>
            </a:r>
            <a:r>
              <a:rPr lang="en-US" sz="1400" dirty="0"/>
              <a:t> bytes are acknowledged during the </a:t>
            </a:r>
          </a:p>
          <a:p>
            <a:r>
              <a:rPr lang="en-US" sz="1400" dirty="0"/>
              <a:t>last RTT interval </a:t>
            </a:r>
            <a:r>
              <a:rPr lang="el-GR" sz="1400" dirty="0"/>
              <a:t>Δ</a:t>
            </a:r>
            <a:r>
              <a:rPr lang="en-US" sz="1400" baseline="-25000" dirty="0"/>
              <a:t>k</a:t>
            </a:r>
            <a:r>
              <a:rPr lang="en-US" sz="1400" dirty="0"/>
              <a:t>, then</a:t>
            </a:r>
            <a:endParaRPr lang="en-US" sz="1400" baseline="-25000" dirty="0"/>
          </a:p>
        </p:txBody>
      </p:sp>
      <p:pic>
        <p:nvPicPr>
          <p:cNvPr id="11" name="Picture 10" descr="A math equation with black letters and a black line&#10;&#10;Description automatically generated with medium confidence">
            <a:extLst>
              <a:ext uri="{FF2B5EF4-FFF2-40B4-BE49-F238E27FC236}">
                <a16:creationId xmlns:a16="http://schemas.microsoft.com/office/drawing/2014/main" id="{74C769FC-5F73-64A8-B453-6258513F1F3B}"/>
              </a:ext>
            </a:extLst>
          </p:cNvPr>
          <p:cNvPicPr>
            <a:picLocks noChangeAspect="1"/>
          </p:cNvPicPr>
          <p:nvPr/>
        </p:nvPicPr>
        <p:blipFill>
          <a:blip r:embed="rId3"/>
          <a:stretch>
            <a:fillRect/>
          </a:stretch>
        </p:blipFill>
        <p:spPr>
          <a:xfrm>
            <a:off x="4116539" y="5721778"/>
            <a:ext cx="1109679" cy="690467"/>
          </a:xfrm>
          <a:prstGeom prst="rect">
            <a:avLst/>
          </a:prstGeom>
        </p:spPr>
      </p:pic>
    </p:spTree>
    <p:extLst>
      <p:ext uri="{BB962C8B-B14F-4D97-AF65-F5344CB8AC3E}">
        <p14:creationId xmlns:p14="http://schemas.microsoft.com/office/powerpoint/2010/main" val="333040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9DD2385-8E2E-6D18-854E-B9A08EF0BF6D}"/>
                  </a:ext>
                </a:extLst>
              </p:cNvPr>
              <p:cNvSpPr>
                <a:spLocks noGrp="1"/>
              </p:cNvSpPr>
              <p:nvPr>
                <p:ph idx="1"/>
              </p:nvPr>
            </p:nvSpPr>
            <p:spPr/>
            <p:txBody>
              <a:bodyPr>
                <a:normAutofit/>
              </a:bodyPr>
              <a:lstStyle/>
              <a:p>
                <a:r>
                  <a:rPr lang="en-US" sz="1600" dirty="0"/>
                  <a:t>A BBR sender tries to determine the </a:t>
                </a:r>
                <a:r>
                  <a:rPr lang="en-US" sz="1600" dirty="0" err="1"/>
                  <a:t>bdp</a:t>
                </a:r>
                <a:r>
                  <a:rPr lang="en-US" sz="1600" dirty="0"/>
                  <a:t> of a network path by getting estimates for </a:t>
                </a:r>
                <a:r>
                  <a:rPr lang="en-US" sz="1600" dirty="0" err="1"/>
                  <a:t>b</a:t>
                </a:r>
                <a:r>
                  <a:rPr lang="en-US" sz="1600" baseline="-25000" dirty="0" err="1"/>
                  <a:t>r</a:t>
                </a:r>
                <a:r>
                  <a:rPr lang="en-US" sz="1600" dirty="0"/>
                  <a:t> and </a:t>
                </a:r>
                <a:r>
                  <a:rPr lang="en-US" sz="1600" dirty="0" err="1"/>
                  <a:t>RTT</a:t>
                </a:r>
                <a:r>
                  <a:rPr lang="en-US" sz="1600" baseline="-25000" dirty="0" err="1"/>
                  <a:t>min</a:t>
                </a:r>
                <a:r>
                  <a:rPr lang="en-US" sz="1600" dirty="0"/>
                  <a:t> from measurements.</a:t>
                </a:r>
                <a:br>
                  <a:rPr lang="en-US" sz="1600" dirty="0"/>
                </a:br>
                <a:endParaRPr lang="en-US" sz="1600" dirty="0"/>
              </a:p>
              <a:p>
                <a:r>
                  <a:rPr lang="en-US" sz="1600" dirty="0" err="1"/>
                  <a:t>b</a:t>
                </a:r>
                <a:r>
                  <a:rPr lang="en-US" sz="1600" baseline="-25000" dirty="0" err="1"/>
                  <a:t>r</a:t>
                </a:r>
                <a:r>
                  <a:rPr lang="en-US" sz="1600" dirty="0"/>
                  <a:t> is estimated by by using TCP ACKs and is calculated by dividing the amount of delivered data by the period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oMath>
                </a14:m>
                <a:r>
                  <a:rPr lang="en-US" sz="1600" dirty="0"/>
                  <a:t> in which the measurement took place.</a:t>
                </a:r>
              </a:p>
              <a:p>
                <a:pPr marL="109728" indent="0">
                  <a:buNone/>
                </a:pPr>
                <a:endParaRPr lang="en-US" sz="1600" dirty="0"/>
              </a:p>
              <a:p>
                <a:pPr marL="365760" lvl="1" indent="0">
                  <a:buNone/>
                </a:pPr>
                <a:r>
                  <a:rPr lang="en-US" sz="1200" dirty="0"/>
                  <a:t> </a:t>
                </a:r>
                <a:r>
                  <a:rPr lang="en-US" sz="1600" dirty="0">
                    <a:solidFill>
                      <a:srgbClr val="FF0000"/>
                    </a:solidFill>
                  </a:rPr>
                  <a:t>W</a:t>
                </a:r>
                <a:r>
                  <a:rPr lang="en-US" sz="1600" baseline="-25000" dirty="0">
                    <a:solidFill>
                      <a:srgbClr val="FF0000"/>
                    </a:solidFill>
                  </a:rPr>
                  <a:t>B</a:t>
                </a:r>
                <a:r>
                  <a:rPr lang="en-US" sz="1600" dirty="0">
                    <a:solidFill>
                      <a:srgbClr val="FF0000"/>
                    </a:solidFill>
                  </a:rPr>
                  <a:t> is typically six to ten RTTs</a:t>
                </a:r>
                <a:r>
                  <a:rPr lang="en-US" sz="1600" dirty="0"/>
                  <a:t>. This estimate is updated with every received       ACK</a:t>
                </a:r>
                <a:r>
                  <a:rPr lang="en-US" sz="1200" dirty="0"/>
                  <a:t>.</a:t>
                </a:r>
                <a:br>
                  <a:rPr lang="en-US" sz="1200" dirty="0"/>
                </a:br>
                <a:endParaRPr lang="en-US" sz="1200" dirty="0"/>
              </a:p>
              <a:p>
                <a:pPr marL="109728" indent="0">
                  <a:buNone/>
                </a:pPr>
                <a:endParaRPr lang="en-US" sz="1600" dirty="0"/>
              </a:p>
              <a:p>
                <a:endParaRPr lang="en-US" sz="1600" dirty="0"/>
              </a:p>
            </p:txBody>
          </p:sp>
        </mc:Choice>
        <mc:Fallback xmlns="">
          <p:sp>
            <p:nvSpPr>
              <p:cNvPr id="2" name="Content Placeholder 1">
                <a:extLst>
                  <a:ext uri="{FF2B5EF4-FFF2-40B4-BE49-F238E27FC236}">
                    <a16:creationId xmlns:a16="http://schemas.microsoft.com/office/drawing/2014/main" id="{A9DD2385-8E2E-6D18-854E-B9A08EF0BF6D}"/>
                  </a:ext>
                </a:extLst>
              </p:cNvPr>
              <p:cNvSpPr>
                <a:spLocks noGrp="1" noRot="1" noChangeAspect="1" noMove="1" noResize="1" noEditPoints="1" noAdjustHandles="1" noChangeArrowheads="1" noChangeShapeType="1" noTextEdit="1"/>
              </p:cNvSpPr>
              <p:nvPr>
                <p:ph idx="1"/>
              </p:nvPr>
            </p:nvSpPr>
            <p:spPr>
              <a:blipFill>
                <a:blip r:embed="rId3"/>
                <a:stretch>
                  <a:fillRect t="-280" r="-339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ECC87A2-D3BE-BF3E-69CE-D731E74C7851}"/>
              </a:ext>
            </a:extLst>
          </p:cNvPr>
          <p:cNvSpPr>
            <a:spLocks noGrp="1"/>
          </p:cNvSpPr>
          <p:nvPr>
            <p:ph type="title"/>
          </p:nvPr>
        </p:nvSpPr>
        <p:spPr/>
        <p:txBody>
          <a:bodyPr/>
          <a:lstStyle/>
          <a:p>
            <a:r>
              <a:rPr lang="en-US" dirty="0"/>
              <a:t>BBR</a:t>
            </a:r>
            <a:r>
              <a:rPr lang="en-US" i="1" dirty="0"/>
              <a:t> </a:t>
            </a:r>
            <a:r>
              <a:rPr lang="en-US" i="1" dirty="0" err="1"/>
              <a:t>b</a:t>
            </a:r>
            <a:r>
              <a:rPr lang="en-US" i="1" baseline="-25000" dirty="0" err="1"/>
              <a:t>r</a:t>
            </a:r>
            <a:r>
              <a:rPr lang="en-US" dirty="0"/>
              <a:t> Estimation</a:t>
            </a:r>
          </a:p>
        </p:txBody>
      </p:sp>
      <p:pic>
        <p:nvPicPr>
          <p:cNvPr id="7" name="Picture 6">
            <a:extLst>
              <a:ext uri="{FF2B5EF4-FFF2-40B4-BE49-F238E27FC236}">
                <a16:creationId xmlns:a16="http://schemas.microsoft.com/office/drawing/2014/main" id="{59CE1355-81CA-2B14-123D-B3C56AA567EA}"/>
              </a:ext>
            </a:extLst>
          </p:cNvPr>
          <p:cNvPicPr>
            <a:picLocks noChangeAspect="1"/>
          </p:cNvPicPr>
          <p:nvPr/>
        </p:nvPicPr>
        <p:blipFill>
          <a:blip r:embed="rId4"/>
          <a:stretch>
            <a:fillRect/>
          </a:stretch>
        </p:blipFill>
        <p:spPr>
          <a:xfrm>
            <a:off x="2146300" y="2929097"/>
            <a:ext cx="4851400" cy="368300"/>
          </a:xfrm>
          <a:prstGeom prst="rect">
            <a:avLst/>
          </a:prstGeom>
        </p:spPr>
      </p:pic>
    </p:spTree>
    <p:extLst>
      <p:ext uri="{BB962C8B-B14F-4D97-AF65-F5344CB8AC3E}">
        <p14:creationId xmlns:p14="http://schemas.microsoft.com/office/powerpoint/2010/main" val="140457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6E84F-23B4-F1D1-7B7C-6EA47FBB9226}"/>
              </a:ext>
            </a:extLst>
          </p:cNvPr>
          <p:cNvSpPr>
            <a:spLocks noGrp="1"/>
          </p:cNvSpPr>
          <p:nvPr>
            <p:ph type="title"/>
          </p:nvPr>
        </p:nvSpPr>
        <p:spPr>
          <a:xfrm>
            <a:off x="478997" y="171704"/>
            <a:ext cx="8229600" cy="1143000"/>
          </a:xfrm>
        </p:spPr>
        <p:txBody>
          <a:bodyPr/>
          <a:lstStyle/>
          <a:p>
            <a:r>
              <a:rPr lang="en-US" dirty="0" err="1"/>
              <a:t>b</a:t>
            </a:r>
            <a:r>
              <a:rPr lang="en-US" baseline="-25000" dirty="0" err="1"/>
              <a:t>r</a:t>
            </a:r>
            <a:r>
              <a:rPr lang="en-US" dirty="0"/>
              <a:t> estimate</a:t>
            </a:r>
          </a:p>
        </p:txBody>
      </p:sp>
      <p:cxnSp>
        <p:nvCxnSpPr>
          <p:cNvPr id="5" name="Straight Connector 4">
            <a:extLst>
              <a:ext uri="{FF2B5EF4-FFF2-40B4-BE49-F238E27FC236}">
                <a16:creationId xmlns:a16="http://schemas.microsoft.com/office/drawing/2014/main" id="{8FD725D1-E224-42CF-C967-1616863B9DD4}"/>
              </a:ext>
            </a:extLst>
          </p:cNvPr>
          <p:cNvCxnSpPr/>
          <p:nvPr/>
        </p:nvCxnSpPr>
        <p:spPr>
          <a:xfrm>
            <a:off x="846844" y="1906402"/>
            <a:ext cx="0" cy="4081806"/>
          </a:xfrm>
          <a:prstGeom prst="line">
            <a:avLst/>
          </a:prstGeom>
        </p:spPr>
        <p:style>
          <a:lnRef idx="1">
            <a:schemeClr val="accent6"/>
          </a:lnRef>
          <a:fillRef idx="0">
            <a:schemeClr val="accent6"/>
          </a:fillRef>
          <a:effectRef idx="0">
            <a:schemeClr val="accent6"/>
          </a:effectRef>
          <a:fontRef idx="minor">
            <a:schemeClr val="tx1"/>
          </a:fontRef>
        </p:style>
      </p:cxnSp>
      <p:cxnSp>
        <p:nvCxnSpPr>
          <p:cNvPr id="6" name="Straight Connector 5">
            <a:extLst>
              <a:ext uri="{FF2B5EF4-FFF2-40B4-BE49-F238E27FC236}">
                <a16:creationId xmlns:a16="http://schemas.microsoft.com/office/drawing/2014/main" id="{EA37885F-2D2D-82BD-7A79-23DC5E0F28E7}"/>
              </a:ext>
            </a:extLst>
          </p:cNvPr>
          <p:cNvCxnSpPr/>
          <p:nvPr/>
        </p:nvCxnSpPr>
        <p:spPr>
          <a:xfrm>
            <a:off x="4355187" y="1906402"/>
            <a:ext cx="0" cy="4081806"/>
          </a:xfrm>
          <a:prstGeom prst="line">
            <a:avLst/>
          </a:prstGeom>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1362D402-D36A-E3FE-206D-8112C6F082FA}"/>
              </a:ext>
            </a:extLst>
          </p:cNvPr>
          <p:cNvCxnSpPr/>
          <p:nvPr/>
        </p:nvCxnSpPr>
        <p:spPr>
          <a:xfrm>
            <a:off x="846844" y="2123218"/>
            <a:ext cx="3508343" cy="4242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83C03F0-153E-BEEC-BE27-E8EEC4FBE795}"/>
              </a:ext>
            </a:extLst>
          </p:cNvPr>
          <p:cNvCxnSpPr/>
          <p:nvPr/>
        </p:nvCxnSpPr>
        <p:spPr>
          <a:xfrm>
            <a:off x="846843" y="2711298"/>
            <a:ext cx="3508343" cy="4242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B11976-9077-A4C0-38B1-AA3CC828D3EE}"/>
              </a:ext>
            </a:extLst>
          </p:cNvPr>
          <p:cNvCxnSpPr/>
          <p:nvPr/>
        </p:nvCxnSpPr>
        <p:spPr>
          <a:xfrm>
            <a:off x="846843" y="3299378"/>
            <a:ext cx="3508343" cy="42420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ACEE6E6-84B7-E67A-A2AD-74053CCB0F0C}"/>
              </a:ext>
            </a:extLst>
          </p:cNvPr>
          <p:cNvCxnSpPr/>
          <p:nvPr/>
        </p:nvCxnSpPr>
        <p:spPr>
          <a:xfrm flipH="1">
            <a:off x="846843" y="2645309"/>
            <a:ext cx="3508343" cy="92020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64F4AC5-1A91-18A8-83CE-78739A2B8B60}"/>
              </a:ext>
            </a:extLst>
          </p:cNvPr>
          <p:cNvCxnSpPr/>
          <p:nvPr/>
        </p:nvCxnSpPr>
        <p:spPr>
          <a:xfrm flipH="1">
            <a:off x="846843" y="3221442"/>
            <a:ext cx="3508343" cy="92020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88AAEF91-BBE2-1B62-57FF-E087C8E0C08D}"/>
              </a:ext>
            </a:extLst>
          </p:cNvPr>
          <p:cNvCxnSpPr/>
          <p:nvPr/>
        </p:nvCxnSpPr>
        <p:spPr>
          <a:xfrm flipH="1">
            <a:off x="846843" y="3813140"/>
            <a:ext cx="3508343" cy="920209"/>
          </a:xfrm>
          <a:prstGeom prst="straightConnector1">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4225B921-3614-40CB-77BF-96011DA86291}"/>
              </a:ext>
            </a:extLst>
          </p:cNvPr>
          <p:cNvSpPr txBox="1"/>
          <p:nvPr/>
        </p:nvSpPr>
        <p:spPr>
          <a:xfrm>
            <a:off x="7248302" y="5142725"/>
            <a:ext cx="184731" cy="369332"/>
          </a:xfrm>
          <a:prstGeom prst="rect">
            <a:avLst/>
          </a:prstGeom>
          <a:noFill/>
        </p:spPr>
        <p:txBody>
          <a:bodyPr wrap="none" rtlCol="0">
            <a:spAutoFit/>
          </a:bodyPr>
          <a:lstStyle/>
          <a:p>
            <a:endParaRPr lang="en-US"/>
          </a:p>
        </p:txBody>
      </p:sp>
      <p:cxnSp>
        <p:nvCxnSpPr>
          <p:cNvPr id="4" name="Straight Arrow Connector 3">
            <a:extLst>
              <a:ext uri="{FF2B5EF4-FFF2-40B4-BE49-F238E27FC236}">
                <a16:creationId xmlns:a16="http://schemas.microsoft.com/office/drawing/2014/main" id="{445EF889-B5B0-D37C-7DA6-86B4ECDB694E}"/>
              </a:ext>
            </a:extLst>
          </p:cNvPr>
          <p:cNvCxnSpPr/>
          <p:nvPr/>
        </p:nvCxnSpPr>
        <p:spPr>
          <a:xfrm>
            <a:off x="488625" y="3565518"/>
            <a:ext cx="0" cy="12349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29FA27-2CFE-3605-A03D-A26E4A7047C2}"/>
                  </a:ext>
                </a:extLst>
              </p:cNvPr>
              <p:cNvSpPr txBox="1"/>
              <p:nvPr/>
            </p:nvSpPr>
            <p:spPr>
              <a:xfrm>
                <a:off x="-4653" y="4088578"/>
                <a:ext cx="4932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7" name="TextBox 6">
                <a:extLst>
                  <a:ext uri="{FF2B5EF4-FFF2-40B4-BE49-F238E27FC236}">
                    <a16:creationId xmlns:a16="http://schemas.microsoft.com/office/drawing/2014/main" id="{CD29FA27-2CFE-3605-A03D-A26E4A7047C2}"/>
                  </a:ext>
                </a:extLst>
              </p:cNvPr>
              <p:cNvSpPr txBox="1">
                <a:spLocks noRot="1" noChangeAspect="1" noMove="1" noResize="1" noEditPoints="1" noAdjustHandles="1" noChangeArrowheads="1" noChangeShapeType="1" noTextEdit="1"/>
              </p:cNvSpPr>
              <p:nvPr/>
            </p:nvSpPr>
            <p:spPr>
              <a:xfrm>
                <a:off x="-4653" y="4088578"/>
                <a:ext cx="49327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73287C-2B93-2098-53AC-444638753817}"/>
                  </a:ext>
                </a:extLst>
              </p:cNvPr>
              <p:cNvSpPr txBox="1"/>
              <p:nvPr/>
            </p:nvSpPr>
            <p:spPr>
              <a:xfrm>
                <a:off x="4788814" y="1696825"/>
                <a:ext cx="1914755"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𝑑𝑒𝑙𝑖𝑣𝑒𝑟𝑒𝑑</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𝑡</m:t>
                          </m:r>
                        </m:den>
                      </m:f>
                    </m:oMath>
                  </m:oMathPara>
                </a14:m>
                <a:endParaRPr lang="en-US" dirty="0"/>
              </a:p>
            </p:txBody>
          </p:sp>
        </mc:Choice>
        <mc:Fallback xmlns="">
          <p:sp>
            <p:nvSpPr>
              <p:cNvPr id="11" name="TextBox 10">
                <a:extLst>
                  <a:ext uri="{FF2B5EF4-FFF2-40B4-BE49-F238E27FC236}">
                    <a16:creationId xmlns:a16="http://schemas.microsoft.com/office/drawing/2014/main" id="{F573287C-2B93-2098-53AC-444638753817}"/>
                  </a:ext>
                </a:extLst>
              </p:cNvPr>
              <p:cNvSpPr txBox="1">
                <a:spLocks noRot="1" noChangeAspect="1" noMove="1" noResize="1" noEditPoints="1" noAdjustHandles="1" noChangeArrowheads="1" noChangeShapeType="1" noTextEdit="1"/>
              </p:cNvSpPr>
              <p:nvPr/>
            </p:nvSpPr>
            <p:spPr>
              <a:xfrm>
                <a:off x="4788814" y="1696825"/>
                <a:ext cx="1914755" cy="618246"/>
              </a:xfrm>
              <a:prstGeom prst="rect">
                <a:avLst/>
              </a:prstGeom>
              <a:blipFill>
                <a:blip r:embed="rId3"/>
                <a:stretch>
                  <a:fillRect b="-4000"/>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CA7F2944-A1B2-58C9-B585-00F310CDE7C8}"/>
              </a:ext>
            </a:extLst>
          </p:cNvPr>
          <p:cNvPicPr>
            <a:picLocks noChangeAspect="1"/>
          </p:cNvPicPr>
          <p:nvPr/>
        </p:nvPicPr>
        <p:blipFill>
          <a:blip r:embed="rId4"/>
          <a:stretch>
            <a:fillRect/>
          </a:stretch>
        </p:blipFill>
        <p:spPr>
          <a:xfrm>
            <a:off x="4593797" y="2925927"/>
            <a:ext cx="3824335" cy="410522"/>
          </a:xfrm>
          <a:prstGeom prst="rect">
            <a:avLst/>
          </a:prstGeom>
        </p:spPr>
      </p:pic>
      <p:sp>
        <p:nvSpPr>
          <p:cNvPr id="18" name="TextBox 17">
            <a:extLst>
              <a:ext uri="{FF2B5EF4-FFF2-40B4-BE49-F238E27FC236}">
                <a16:creationId xmlns:a16="http://schemas.microsoft.com/office/drawing/2014/main" id="{8DC3DBAD-1159-7CA2-FBF1-E714B04DA500}"/>
              </a:ext>
            </a:extLst>
          </p:cNvPr>
          <p:cNvSpPr txBox="1"/>
          <p:nvPr/>
        </p:nvSpPr>
        <p:spPr>
          <a:xfrm>
            <a:off x="4488058" y="3947305"/>
            <a:ext cx="4431021" cy="1015663"/>
          </a:xfrm>
          <a:prstGeom prst="rect">
            <a:avLst/>
          </a:prstGeom>
          <a:noFill/>
        </p:spPr>
        <p:txBody>
          <a:bodyPr wrap="none" rtlCol="0">
            <a:spAutoFit/>
          </a:bodyPr>
          <a:lstStyle/>
          <a:p>
            <a:r>
              <a:rPr lang="en-US" sz="1200" dirty="0"/>
              <a:t>TCP must record the departure time of each packet to</a:t>
            </a:r>
          </a:p>
          <a:p>
            <a:r>
              <a:rPr lang="en-US" sz="1200" dirty="0"/>
              <a:t>compute RTT. BBR augments that record with the total</a:t>
            </a:r>
          </a:p>
          <a:p>
            <a:r>
              <a:rPr lang="en-US" sz="1200" dirty="0"/>
              <a:t>data delivered so each ack arrival yields both an RTT and</a:t>
            </a:r>
          </a:p>
          <a:p>
            <a:r>
              <a:rPr lang="en-US" sz="1200" dirty="0"/>
              <a:t>a delivery rate measurement that the filters convert to</a:t>
            </a:r>
          </a:p>
          <a:p>
            <a:r>
              <a:rPr lang="en-US" sz="1200" dirty="0" err="1"/>
              <a:t>RTT</a:t>
            </a:r>
            <a:r>
              <a:rPr lang="en-US" sz="1200" baseline="-25000" dirty="0" err="1"/>
              <a:t>prop</a:t>
            </a:r>
            <a:r>
              <a:rPr lang="en-US" sz="1200" dirty="0"/>
              <a:t> and </a:t>
            </a:r>
            <a:r>
              <a:rPr lang="en-US" sz="1200" dirty="0" err="1"/>
              <a:t>b</a:t>
            </a:r>
            <a:r>
              <a:rPr lang="en-US" sz="1200" baseline="-25000" dirty="0" err="1"/>
              <a:t>r</a:t>
            </a:r>
            <a:r>
              <a:rPr lang="en-US" sz="1200" dirty="0"/>
              <a:t> estimates.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3CF0821-E085-33D0-5FF1-2009338A48AE}"/>
                  </a:ext>
                </a:extLst>
              </p:cNvPr>
              <p:cNvSpPr txBox="1"/>
              <p:nvPr/>
            </p:nvSpPr>
            <p:spPr>
              <a:xfrm>
                <a:off x="4657334" y="5417979"/>
                <a:ext cx="4092467" cy="523220"/>
              </a:xfrm>
              <a:prstGeom prst="rect">
                <a:avLst/>
              </a:prstGeom>
              <a:noFill/>
              <a:ln>
                <a:solidFill>
                  <a:schemeClr val="accent1"/>
                </a:solidFill>
              </a:ln>
            </p:spPr>
            <p:txBody>
              <a:bodyPr wrap="none" rtlCol="0">
                <a:spAutoFit/>
              </a:bodyPr>
              <a:lstStyle/>
              <a:p>
                <a:r>
                  <a:rPr lang="en-US" sz="1400" dirty="0"/>
                  <a:t>Since the actual bottleneck BW </a:t>
                </a:r>
                <a14:m>
                  <m:oMath xmlns:m="http://schemas.openxmlformats.org/officeDocument/2006/math">
                    <m:r>
                      <a:rPr lang="en-US" sz="1400" i="1">
                        <a:latin typeface="Cambria Math" panose="02040503050406030204" pitchFamily="18" charset="0"/>
                        <a:ea typeface="Cambria Math" panose="02040503050406030204" pitchFamily="18" charset="0"/>
                      </a:rPr>
                      <m:t>&gt;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𝑏</m:t>
                        </m:r>
                      </m:e>
                      <m:sub>
                        <m:r>
                          <a:rPr lang="en-US" sz="1400" b="0" i="1" smtClean="0">
                            <a:latin typeface="Cambria Math" panose="02040503050406030204" pitchFamily="18" charset="0"/>
                            <a:ea typeface="Cambria Math" panose="02040503050406030204" pitchFamily="18" charset="0"/>
                          </a:rPr>
                          <m:t>𝑟</m:t>
                        </m:r>
                      </m:sub>
                    </m:sSub>
                  </m:oMath>
                </a14:m>
                <a:r>
                  <a:rPr lang="en-US" sz="1400" dirty="0"/>
                  <a:t>, it makes</a:t>
                </a:r>
              </a:p>
              <a:p>
                <a:r>
                  <a:rPr lang="en-US" sz="1400" dirty="0"/>
                  <a:t>Sense to use the max of the </a:t>
                </a:r>
                <a:r>
                  <a:rPr lang="en-US" sz="1400" dirty="0" err="1"/>
                  <a:t>b</a:t>
                </a:r>
                <a:r>
                  <a:rPr lang="en-US" sz="1400" baseline="-25000" dirty="0" err="1"/>
                  <a:t>r</a:t>
                </a:r>
                <a:r>
                  <a:rPr lang="en-US" sz="1400" dirty="0"/>
                  <a:t> estimates.</a:t>
                </a:r>
              </a:p>
            </p:txBody>
          </p:sp>
        </mc:Choice>
        <mc:Fallback>
          <p:sp>
            <p:nvSpPr>
              <p:cNvPr id="2" name="TextBox 1">
                <a:extLst>
                  <a:ext uri="{FF2B5EF4-FFF2-40B4-BE49-F238E27FC236}">
                    <a16:creationId xmlns:a16="http://schemas.microsoft.com/office/drawing/2014/main" id="{B3CF0821-E085-33D0-5FF1-2009338A48AE}"/>
                  </a:ext>
                </a:extLst>
              </p:cNvPr>
              <p:cNvSpPr txBox="1">
                <a:spLocks noRot="1" noChangeAspect="1" noMove="1" noResize="1" noEditPoints="1" noAdjustHandles="1" noChangeArrowheads="1" noChangeShapeType="1" noTextEdit="1"/>
              </p:cNvSpPr>
              <p:nvPr/>
            </p:nvSpPr>
            <p:spPr>
              <a:xfrm>
                <a:off x="4657334" y="5417979"/>
                <a:ext cx="4092467" cy="523220"/>
              </a:xfrm>
              <a:prstGeom prst="rect">
                <a:avLst/>
              </a:prstGeom>
              <a:blipFill>
                <a:blip r:embed="rId5"/>
                <a:stretch>
                  <a:fillRect l="-309" t="-2326" b="-9302"/>
                </a:stretch>
              </a:blipFill>
              <a:ln>
                <a:solidFill>
                  <a:schemeClr val="accent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77E66A7E-E217-E6D7-CFE5-82B9B25B5CAC}"/>
              </a:ext>
            </a:extLst>
          </p:cNvPr>
          <p:cNvSpPr txBox="1"/>
          <p:nvPr/>
        </p:nvSpPr>
        <p:spPr>
          <a:xfrm>
            <a:off x="5105204" y="3415807"/>
            <a:ext cx="2585964" cy="307777"/>
          </a:xfrm>
          <a:prstGeom prst="rect">
            <a:avLst/>
          </a:prstGeom>
          <a:noFill/>
        </p:spPr>
        <p:txBody>
          <a:bodyPr wrap="none" rtlCol="0">
            <a:spAutoFit/>
          </a:bodyPr>
          <a:lstStyle/>
          <a:p>
            <a:r>
              <a:rPr lang="en-US" sz="1400" dirty="0"/>
              <a:t>W</a:t>
            </a:r>
            <a:r>
              <a:rPr lang="en-US" sz="1400" baseline="-25000" dirty="0"/>
              <a:t>B</a:t>
            </a:r>
            <a:r>
              <a:rPr lang="en-US" sz="1400" dirty="0"/>
              <a:t> is typically 6 to 10 RTTs</a:t>
            </a:r>
          </a:p>
        </p:txBody>
      </p:sp>
    </p:spTree>
    <p:extLst>
      <p:ext uri="{BB962C8B-B14F-4D97-AF65-F5344CB8AC3E}">
        <p14:creationId xmlns:p14="http://schemas.microsoft.com/office/powerpoint/2010/main" val="2140228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CBA243B-CD26-B94C-1DD1-0CF42BE6A5EA}"/>
                  </a:ext>
                </a:extLst>
              </p:cNvPr>
              <p:cNvSpPr>
                <a:spLocks noGrp="1"/>
              </p:cNvSpPr>
              <p:nvPr>
                <p:ph idx="1"/>
              </p:nvPr>
            </p:nvSpPr>
            <p:spPr/>
            <p:txBody>
              <a:bodyPr>
                <a:normAutofit/>
              </a:bodyPr>
              <a:lstStyle/>
              <a:p>
                <a:r>
                  <a:rPr lang="en-US" sz="1600" dirty="0"/>
                  <a:t>The </a:t>
                </a:r>
                <a:r>
                  <a:rPr lang="en-US" sz="1600" dirty="0" err="1"/>
                  <a:t>bdp</a:t>
                </a:r>
                <a:r>
                  <a:rPr lang="en-US" sz="1600" dirty="0"/>
                  <a:t> estimate is set to</a:t>
                </a:r>
                <a:br>
                  <a:rPr lang="en-US" sz="1600" dirty="0"/>
                </a:b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𝑏𝑑𝑝</m:t>
                        </m:r>
                      </m:e>
                    </m:acc>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𝑟</m:t>
                            </m:r>
                          </m:sub>
                        </m:sSub>
                      </m:e>
                    </m:acc>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𝑅𝑇𝑇</m:t>
                            </m:r>
                          </m:e>
                          <m:sub>
                            <m:r>
                              <a:rPr lang="en-US" sz="1600" b="0" i="1" smtClean="0">
                                <a:latin typeface="Cambria Math" panose="02040503050406030204" pitchFamily="18" charset="0"/>
                              </a:rPr>
                              <m:t>𝑚𝑖𝑛</m:t>
                            </m:r>
                          </m:sub>
                        </m:sSub>
                      </m:e>
                    </m:acc>
                  </m:oMath>
                </a14:m>
                <a:endParaRPr lang="en-US" sz="1600" dirty="0"/>
              </a:p>
              <a:p>
                <a:r>
                  <a:rPr lang="en-US" sz="1600" dirty="0"/>
                  <a:t>This is used to set an in-flight data cap of 2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𝑏𝑑𝑝</m:t>
                        </m:r>
                      </m:e>
                    </m:acc>
                  </m:oMath>
                </a14:m>
                <a:endParaRPr lang="en-US" sz="1600" dirty="0"/>
              </a:p>
            </p:txBody>
          </p:sp>
        </mc:Choice>
        <mc:Fallback>
          <p:sp>
            <p:nvSpPr>
              <p:cNvPr id="2" name="Content Placeholder 1">
                <a:extLst>
                  <a:ext uri="{FF2B5EF4-FFF2-40B4-BE49-F238E27FC236}">
                    <a16:creationId xmlns:a16="http://schemas.microsoft.com/office/drawing/2014/main" id="{7CBA243B-CD26-B94C-1DD1-0CF42BE6A5EA}"/>
                  </a:ext>
                </a:extLst>
              </p:cNvPr>
              <p:cNvSpPr>
                <a:spLocks noGrp="1" noRot="1" noChangeAspect="1" noMove="1" noResize="1" noEditPoints="1" noAdjustHandles="1" noChangeArrowheads="1" noChangeShapeType="1" noTextEdit="1"/>
              </p:cNvSpPr>
              <p:nvPr>
                <p:ph idx="1"/>
              </p:nvPr>
            </p:nvSpPr>
            <p:spPr>
              <a:blipFill>
                <a:blip r:embed="rId2"/>
                <a:stretch>
                  <a:fillRect t="-28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01BD869-87DB-D5AC-2D7B-4BCC9D20E97E}"/>
              </a:ext>
            </a:extLst>
          </p:cNvPr>
          <p:cNvSpPr>
            <a:spLocks noGrp="1"/>
          </p:cNvSpPr>
          <p:nvPr>
            <p:ph type="title"/>
          </p:nvPr>
        </p:nvSpPr>
        <p:spPr/>
        <p:txBody>
          <a:bodyPr/>
          <a:lstStyle/>
          <a:p>
            <a:r>
              <a:rPr lang="en-US" i="1" dirty="0" err="1"/>
              <a:t>bdp</a:t>
            </a:r>
            <a:r>
              <a:rPr lang="en-US" dirty="0"/>
              <a:t> Estimate</a:t>
            </a:r>
          </a:p>
        </p:txBody>
      </p:sp>
    </p:spTree>
    <p:extLst>
      <p:ext uri="{BB962C8B-B14F-4D97-AF65-F5344CB8AC3E}">
        <p14:creationId xmlns:p14="http://schemas.microsoft.com/office/powerpoint/2010/main" val="3724858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9DD2385-8E2E-6D18-854E-B9A08EF0BF6D}"/>
                  </a:ext>
                </a:extLst>
              </p:cNvPr>
              <p:cNvSpPr>
                <a:spLocks noGrp="1"/>
              </p:cNvSpPr>
              <p:nvPr>
                <p:ph idx="1"/>
              </p:nvPr>
            </p:nvSpPr>
            <p:spPr/>
            <p:txBody>
              <a:bodyPr>
                <a:normAutofit/>
              </a:bodyPr>
              <a:lstStyle/>
              <a:p>
                <a:r>
                  <a:rPr lang="en-US" sz="1600" dirty="0"/>
                  <a:t>BBR does not use ACK clocking to regulate its sending rate, instead it used </a:t>
                </a:r>
                <a:r>
                  <a:rPr lang="en-US" sz="1600" i="1" dirty="0"/>
                  <a:t>pacing </a:t>
                </a:r>
                <a:r>
                  <a:rPr lang="en-US" sz="1600" dirty="0"/>
                  <a:t>for every data packet sent.</a:t>
                </a:r>
                <a:br>
                  <a:rPr lang="en-US" sz="1600" dirty="0"/>
                </a:br>
                <a:endParaRPr lang="en-US" sz="1600" dirty="0"/>
              </a:p>
              <a:p>
                <a:r>
                  <a:rPr lang="en-US" sz="1600" dirty="0"/>
                  <a:t>Note that if </a:t>
                </a:r>
                <a:r>
                  <a:rPr lang="en-US" sz="1600" dirty="0" err="1"/>
                  <a:t>b</a:t>
                </a:r>
                <a:r>
                  <a:rPr lang="en-US" sz="1600" baseline="-25000" dirty="0" err="1"/>
                  <a:t>r</a:t>
                </a:r>
                <a:r>
                  <a:rPr lang="en-US" sz="1600" dirty="0"/>
                  <a:t> decreases, then it takes at least W</a:t>
                </a:r>
                <a:r>
                  <a:rPr lang="en-US" sz="1600" baseline="-25000" dirty="0"/>
                  <a:t>B</a:t>
                </a:r>
                <a:r>
                  <a:rPr lang="en-US" sz="1600" dirty="0"/>
                  <a:t> roundtrips for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𝑟</m:t>
                            </m:r>
                          </m:sub>
                        </m:sSub>
                      </m:e>
                    </m:acc>
                    <m:r>
                      <a:rPr lang="en-US" sz="1600" b="0" i="0" smtClean="0">
                        <a:latin typeface="Cambria Math" panose="02040503050406030204" pitchFamily="18" charset="0"/>
                      </a:rPr>
                      <m:t> </m:t>
                    </m:r>
                    <m:r>
                      <m:rPr>
                        <m:sty m:val="p"/>
                      </m:rPr>
                      <a:rPr lang="en-US" sz="1600" b="0" i="0" smtClean="0">
                        <a:latin typeface="Cambria Math" panose="02040503050406030204" pitchFamily="18" charset="0"/>
                      </a:rPr>
                      <m:t>to</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change</m:t>
                    </m:r>
                    <m:r>
                      <a:rPr lang="en-US" sz="1600" b="0" i="0" smtClean="0">
                        <a:latin typeface="Cambria Math" panose="02040503050406030204" pitchFamily="18" charset="0"/>
                      </a:rPr>
                      <m:t>.</m:t>
                    </m:r>
                  </m:oMath>
                </a14:m>
                <a:br>
                  <a:rPr lang="en-US" sz="1600" dirty="0"/>
                </a:br>
                <a:endParaRPr lang="en-US" sz="1600" dirty="0"/>
              </a:p>
              <a:p>
                <a:r>
                  <a:rPr lang="en-US" sz="1600" dirty="0"/>
                  <a:t>What if </a:t>
                </a:r>
                <a:r>
                  <a:rPr lang="en-US" sz="1600" dirty="0" err="1"/>
                  <a:t>b</a:t>
                </a:r>
                <a:r>
                  <a:rPr lang="en-US" sz="1600" baseline="-25000" dirty="0" err="1"/>
                  <a:t>r</a:t>
                </a:r>
                <a:r>
                  <a:rPr lang="en-US" sz="1600" dirty="0"/>
                  <a:t> increases?</a:t>
                </a:r>
              </a:p>
              <a:p>
                <a:pPr marL="109728" indent="0">
                  <a:buNone/>
                </a:pPr>
                <a:endParaRPr lang="en-US" sz="1600" dirty="0"/>
              </a:p>
              <a:p>
                <a:endParaRPr lang="en-US" sz="1600" dirty="0"/>
              </a:p>
            </p:txBody>
          </p:sp>
        </mc:Choice>
        <mc:Fallback>
          <p:sp>
            <p:nvSpPr>
              <p:cNvPr id="2" name="Content Placeholder 1">
                <a:extLst>
                  <a:ext uri="{FF2B5EF4-FFF2-40B4-BE49-F238E27FC236}">
                    <a16:creationId xmlns:a16="http://schemas.microsoft.com/office/drawing/2014/main" id="{A9DD2385-8E2E-6D18-854E-B9A08EF0BF6D}"/>
                  </a:ext>
                </a:extLst>
              </p:cNvPr>
              <p:cNvSpPr>
                <a:spLocks noGrp="1" noRot="1" noChangeAspect="1" noMove="1" noResize="1" noEditPoints="1" noAdjustHandles="1" noChangeArrowheads="1" noChangeShapeType="1" noTextEdit="1"/>
              </p:cNvSpPr>
              <p:nvPr>
                <p:ph idx="1"/>
              </p:nvPr>
            </p:nvSpPr>
            <p:spPr>
              <a:blipFill>
                <a:blip r:embed="rId3"/>
                <a:stretch>
                  <a:fillRect t="-28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ECC87A2-D3BE-BF3E-69CE-D731E74C7851}"/>
              </a:ext>
            </a:extLst>
          </p:cNvPr>
          <p:cNvSpPr>
            <a:spLocks noGrp="1"/>
          </p:cNvSpPr>
          <p:nvPr>
            <p:ph type="title"/>
          </p:nvPr>
        </p:nvSpPr>
        <p:spPr/>
        <p:txBody>
          <a:bodyPr/>
          <a:lstStyle/>
          <a:p>
            <a:r>
              <a:rPr lang="en-US" dirty="0"/>
              <a:t>BBR</a:t>
            </a:r>
            <a:r>
              <a:rPr lang="en-US" i="1" dirty="0"/>
              <a:t> </a:t>
            </a:r>
            <a:r>
              <a:rPr lang="en-US" dirty="0"/>
              <a:t>Rate Changes</a:t>
            </a:r>
          </a:p>
        </p:txBody>
      </p:sp>
      <p:sp>
        <p:nvSpPr>
          <p:cNvPr id="8" name="TextBox 7">
            <a:extLst>
              <a:ext uri="{FF2B5EF4-FFF2-40B4-BE49-F238E27FC236}">
                <a16:creationId xmlns:a16="http://schemas.microsoft.com/office/drawing/2014/main" id="{76D148D8-C972-DAE6-DE30-61BB61B70D20}"/>
              </a:ext>
            </a:extLst>
          </p:cNvPr>
          <p:cNvSpPr txBox="1"/>
          <p:nvPr/>
        </p:nvSpPr>
        <p:spPr>
          <a:xfrm>
            <a:off x="1288889" y="4386948"/>
            <a:ext cx="6566221" cy="646331"/>
          </a:xfrm>
          <a:prstGeom prst="rect">
            <a:avLst/>
          </a:prstGeom>
          <a:noFill/>
          <a:ln>
            <a:solidFill>
              <a:schemeClr val="accent1"/>
            </a:solidFill>
          </a:ln>
        </p:spPr>
        <p:txBody>
          <a:bodyPr wrap="none" rtlCol="0">
            <a:spAutoFit/>
          </a:bodyPr>
          <a:lstStyle/>
          <a:p>
            <a:pPr algn="ctr"/>
            <a:r>
              <a:rPr lang="en-US" dirty="0"/>
              <a:t>The rate decrease policy is reminiscent of TCP Westwood</a:t>
            </a:r>
            <a:br>
              <a:rPr lang="en-US" dirty="0"/>
            </a:br>
            <a:r>
              <a:rPr lang="en-US" dirty="0"/>
              <a:t>and can be classified as Multiplicative Decrease</a:t>
            </a:r>
          </a:p>
        </p:txBody>
      </p:sp>
    </p:spTree>
    <p:extLst>
      <p:ext uri="{BB962C8B-B14F-4D97-AF65-F5344CB8AC3E}">
        <p14:creationId xmlns:p14="http://schemas.microsoft.com/office/powerpoint/2010/main" val="287382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12E16D4-3411-1826-CD20-9C5EB096A4F6}"/>
                  </a:ext>
                </a:extLst>
              </p:cNvPr>
              <p:cNvSpPr>
                <a:spLocks noGrp="1"/>
              </p:cNvSpPr>
              <p:nvPr>
                <p:ph idx="1"/>
              </p:nvPr>
            </p:nvSpPr>
            <p:spPr/>
            <p:txBody>
              <a:bodyPr>
                <a:normAutofit/>
              </a:bodyPr>
              <a:lstStyle/>
              <a:p>
                <a:r>
                  <a:rPr lang="en-US" sz="1600" dirty="0"/>
                  <a:t>BBR probes for more bandwidth by </a:t>
                </a:r>
                <a:r>
                  <a:rPr lang="en-US" sz="1600" dirty="0">
                    <a:solidFill>
                      <a:schemeClr val="accent1"/>
                    </a:solidFill>
                  </a:rPr>
                  <a:t>increasing the sending rate by a certain factor</a:t>
                </a:r>
                <a:r>
                  <a:rPr lang="en-US" sz="1600" dirty="0"/>
                  <a:t> (</a:t>
                </a:r>
                <a:r>
                  <a:rPr lang="en-US" sz="1600" dirty="0" err="1"/>
                  <a:t>pacing_gain</a:t>
                </a:r>
                <a:r>
                  <a:rPr lang="en-US" sz="1600" dirty="0"/>
                  <a:t> = 1.25) for an estimated </a:t>
                </a:r>
                <a:r>
                  <a:rPr lang="en-US" sz="1600" dirty="0" err="1"/>
                  <a:t>RTT</a:t>
                </a:r>
                <a:r>
                  <a:rPr lang="en-US" sz="1600" baseline="-25000" dirty="0" err="1"/>
                  <a:t>min</a:t>
                </a:r>
                <a:r>
                  <a:rPr lang="en-US" sz="1600" dirty="0"/>
                  <a:t>, then decreasing the sending rate by </a:t>
                </a:r>
                <a:r>
                  <a:rPr lang="en-US" sz="1600" dirty="0" err="1"/>
                  <a:t>pacing_gain</a:t>
                </a:r>
                <a:r>
                  <a:rPr lang="en-US" sz="1600" dirty="0"/>
                  <a:t> = 0.75 in order to compensate a potential excess of inflight data. Thus, if this excess amount filled the bottleneck queue, the queue should be drained by the same amount directly afterwards.</a:t>
                </a:r>
                <a:br>
                  <a:rPr lang="en-US" sz="1600" dirty="0"/>
                </a:br>
                <a:endParaRPr lang="en-US" sz="1600" dirty="0"/>
              </a:p>
              <a:p>
                <a:r>
                  <a:rPr lang="en-US" sz="1600" dirty="0"/>
                  <a:t>Moreover, the sending rate is varied in an eight-phase cycle using a </a:t>
                </a:r>
                <a:r>
                  <a:rPr lang="en-US" sz="1600" dirty="0" err="1"/>
                  <a:t>pacing_gain</a:t>
                </a:r>
                <a:r>
                  <a:rPr lang="en-US" sz="1600" dirty="0"/>
                  <a:t> of 5/4,3/4,1,1,1,1,1,1, where each phase lasts for an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𝑅𝑇𝑇</m:t>
                            </m:r>
                          </m:e>
                          <m:sub>
                            <m:r>
                              <a:rPr lang="en-US" sz="1600" b="0" i="1" smtClean="0">
                                <a:latin typeface="Cambria Math" panose="02040503050406030204" pitchFamily="18" charset="0"/>
                              </a:rPr>
                              <m:t>𝑚𝑖𝑛</m:t>
                            </m:r>
                          </m:sub>
                        </m:sSub>
                      </m:e>
                    </m:acc>
                  </m:oMath>
                </a14:m>
                <a:r>
                  <a:rPr lang="en-US" sz="1600" dirty="0"/>
                  <a:t>. The start of the cycle is randomly chosen with 3/4 being excluded as initial phase. </a:t>
                </a:r>
                <a:br>
                  <a:rPr lang="en-US" sz="1600" dirty="0"/>
                </a:br>
                <a:endParaRPr lang="en-US" sz="1600" dirty="0"/>
              </a:p>
              <a:p>
                <a:r>
                  <a:rPr lang="en-US" sz="1600" dirty="0"/>
                  <a:t>If the increased sending rate showed an increased delivery rate, the newly measured maximum delivery rate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𝑟</m:t>
                            </m:r>
                          </m:sub>
                        </m:sSub>
                      </m:e>
                    </m:acc>
                  </m:oMath>
                </a14:m>
                <a:r>
                  <a:rPr lang="en-US" sz="1600" dirty="0"/>
                  <a:t> is immediately used as new sending rate, otherwise the previous rate is maintained.</a:t>
                </a:r>
              </a:p>
            </p:txBody>
          </p:sp>
        </mc:Choice>
        <mc:Fallback xmlns="">
          <p:sp>
            <p:nvSpPr>
              <p:cNvPr id="2" name="Content Placeholder 1">
                <a:extLst>
                  <a:ext uri="{FF2B5EF4-FFF2-40B4-BE49-F238E27FC236}">
                    <a16:creationId xmlns:a16="http://schemas.microsoft.com/office/drawing/2014/main" id="{912E16D4-3411-1826-CD20-9C5EB096A4F6}"/>
                  </a:ext>
                </a:extLst>
              </p:cNvPr>
              <p:cNvSpPr>
                <a:spLocks noGrp="1" noRot="1" noChangeAspect="1" noMove="1" noResize="1" noEditPoints="1" noAdjustHandles="1" noChangeArrowheads="1" noChangeShapeType="1" noTextEdit="1"/>
              </p:cNvSpPr>
              <p:nvPr>
                <p:ph idx="1"/>
              </p:nvPr>
            </p:nvSpPr>
            <p:spPr>
              <a:blipFill>
                <a:blip r:embed="rId2"/>
                <a:stretch>
                  <a:fillRect t="-28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A4D988C-7374-8171-CA1D-49E98143EA10}"/>
              </a:ext>
            </a:extLst>
          </p:cNvPr>
          <p:cNvSpPr>
            <a:spLocks noGrp="1"/>
          </p:cNvSpPr>
          <p:nvPr>
            <p:ph type="title"/>
          </p:nvPr>
        </p:nvSpPr>
        <p:spPr/>
        <p:txBody>
          <a:bodyPr/>
          <a:lstStyle/>
          <a:p>
            <a:r>
              <a:rPr lang="en-US" dirty="0"/>
              <a:t>Probing for more BW Phase</a:t>
            </a:r>
          </a:p>
        </p:txBody>
      </p:sp>
    </p:spTree>
    <p:extLst>
      <p:ext uri="{BB962C8B-B14F-4D97-AF65-F5344CB8AC3E}">
        <p14:creationId xmlns:p14="http://schemas.microsoft.com/office/powerpoint/2010/main" val="190840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24006E42-9638-F2DD-ABCE-B210E9BDD478}"/>
              </a:ext>
            </a:extLst>
          </p:cNvPr>
          <p:cNvPicPr>
            <a:picLocks noGrp="1" noChangeAspect="1"/>
          </p:cNvPicPr>
          <p:nvPr>
            <p:ph idx="1"/>
          </p:nvPr>
        </p:nvPicPr>
        <p:blipFill>
          <a:blip r:embed="rId2"/>
          <a:stretch>
            <a:fillRect/>
          </a:stretch>
        </p:blipFill>
        <p:spPr>
          <a:xfrm>
            <a:off x="664143" y="1063718"/>
            <a:ext cx="5032969" cy="4384975"/>
          </a:xfrm>
        </p:spPr>
      </p:pic>
      <p:sp>
        <p:nvSpPr>
          <p:cNvPr id="3" name="Title 2">
            <a:extLst>
              <a:ext uri="{FF2B5EF4-FFF2-40B4-BE49-F238E27FC236}">
                <a16:creationId xmlns:a16="http://schemas.microsoft.com/office/drawing/2014/main" id="{E35E9531-AF1E-85DA-CD70-62D675975659}"/>
              </a:ext>
            </a:extLst>
          </p:cNvPr>
          <p:cNvSpPr>
            <a:spLocks noGrp="1"/>
          </p:cNvSpPr>
          <p:nvPr>
            <p:ph type="title"/>
          </p:nvPr>
        </p:nvSpPr>
        <p:spPr/>
        <p:txBody>
          <a:bodyPr/>
          <a:lstStyle/>
          <a:p>
            <a:r>
              <a:rPr lang="en-US" dirty="0"/>
              <a:t>Probing for more BW</a:t>
            </a:r>
          </a:p>
        </p:txBody>
      </p:sp>
      <p:sp>
        <p:nvSpPr>
          <p:cNvPr id="7" name="TextBox 6">
            <a:extLst>
              <a:ext uri="{FF2B5EF4-FFF2-40B4-BE49-F238E27FC236}">
                <a16:creationId xmlns:a16="http://schemas.microsoft.com/office/drawing/2014/main" id="{971F3036-2759-F301-0B6B-0172B5DCCCAE}"/>
              </a:ext>
            </a:extLst>
          </p:cNvPr>
          <p:cNvSpPr txBox="1"/>
          <p:nvPr/>
        </p:nvSpPr>
        <p:spPr>
          <a:xfrm>
            <a:off x="242128" y="5647751"/>
            <a:ext cx="8659743" cy="338554"/>
          </a:xfrm>
          <a:prstGeom prst="rect">
            <a:avLst/>
          </a:prstGeom>
          <a:noFill/>
          <a:ln>
            <a:solidFill>
              <a:schemeClr val="accent1"/>
            </a:solidFill>
          </a:ln>
        </p:spPr>
        <p:txBody>
          <a:bodyPr wrap="none" rtlCol="0">
            <a:spAutoFit/>
          </a:bodyPr>
          <a:lstStyle/>
          <a:p>
            <a:r>
              <a:rPr lang="en-US" sz="1600" dirty="0"/>
              <a:t>BBR is an example of Multiplicative Increase Multiplicative (MIMD) Decrease Algorithm</a:t>
            </a:r>
          </a:p>
        </p:txBody>
      </p:sp>
      <p:sp>
        <p:nvSpPr>
          <p:cNvPr id="2" name="TextBox 1">
            <a:extLst>
              <a:ext uri="{FF2B5EF4-FFF2-40B4-BE49-F238E27FC236}">
                <a16:creationId xmlns:a16="http://schemas.microsoft.com/office/drawing/2014/main" id="{E54B9E72-C5C0-A9F6-A17F-9544334F5A23}"/>
              </a:ext>
            </a:extLst>
          </p:cNvPr>
          <p:cNvSpPr txBox="1"/>
          <p:nvPr/>
        </p:nvSpPr>
        <p:spPr>
          <a:xfrm>
            <a:off x="5895995" y="2423870"/>
            <a:ext cx="3248005" cy="1600438"/>
          </a:xfrm>
          <a:prstGeom prst="rect">
            <a:avLst/>
          </a:prstGeom>
          <a:noFill/>
        </p:spPr>
        <p:txBody>
          <a:bodyPr wrap="none" rtlCol="0">
            <a:spAutoFit/>
          </a:bodyPr>
          <a:lstStyle/>
          <a:p>
            <a:pPr marL="285750" indent="-285750">
              <a:buFont typeface="Arial" panose="020B0604020202020204" pitchFamily="34" charset="0"/>
              <a:buChar char="•"/>
            </a:pPr>
            <a:r>
              <a:rPr lang="en-US" sz="1400" dirty="0"/>
              <a:t>Case when sending</a:t>
            </a:r>
            <a:br>
              <a:rPr lang="en-US" sz="1400" dirty="0"/>
            </a:br>
            <a:r>
              <a:rPr lang="en-US" sz="1400" dirty="0"/>
              <a:t>rate is not increased</a:t>
            </a:r>
          </a:p>
          <a:p>
            <a:pPr marL="285750" indent="-285750">
              <a:buFont typeface="Arial" panose="020B0604020202020204" pitchFamily="34" charset="0"/>
              <a:buChar char="•"/>
            </a:pPr>
            <a:r>
              <a:rPr lang="en-US" sz="1400" dirty="0"/>
              <a:t>If bottleneck rate had</a:t>
            </a:r>
            <a:br>
              <a:rPr lang="en-US" sz="1400" dirty="0"/>
            </a:br>
            <a:r>
              <a:rPr lang="en-US" sz="1400" dirty="0"/>
              <a:t>increased, the the RTT</a:t>
            </a:r>
            <a:br>
              <a:rPr lang="en-US" sz="1400" dirty="0"/>
            </a:br>
            <a:r>
              <a:rPr lang="en-US" sz="1400" dirty="0"/>
              <a:t>would not have increased</a:t>
            </a:r>
          </a:p>
          <a:p>
            <a:pPr marL="285750" indent="-285750">
              <a:buFont typeface="Arial" panose="020B0604020202020204" pitchFamily="34" charset="0"/>
              <a:buChar char="•"/>
            </a:pPr>
            <a:r>
              <a:rPr lang="en-US" sz="1400" dirty="0"/>
              <a:t>In that case the new sending</a:t>
            </a:r>
            <a:br>
              <a:rPr lang="en-US" sz="1400" dirty="0"/>
            </a:br>
            <a:r>
              <a:rPr lang="en-US" sz="1400" dirty="0"/>
              <a:t>rate = 1.25*old rate, is retained</a:t>
            </a:r>
          </a:p>
        </p:txBody>
      </p:sp>
    </p:spTree>
    <p:extLst>
      <p:ext uri="{BB962C8B-B14F-4D97-AF65-F5344CB8AC3E}">
        <p14:creationId xmlns:p14="http://schemas.microsoft.com/office/powerpoint/2010/main" val="2630582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B36C26-B719-EEB6-FC2E-37966B08B4B0}"/>
              </a:ext>
            </a:extLst>
          </p:cNvPr>
          <p:cNvSpPr>
            <a:spLocks noGrp="1"/>
          </p:cNvSpPr>
          <p:nvPr>
            <p:ph type="title"/>
          </p:nvPr>
        </p:nvSpPr>
        <p:spPr>
          <a:xfrm>
            <a:off x="457200" y="10850"/>
            <a:ext cx="8229600" cy="1143000"/>
          </a:xfrm>
        </p:spPr>
        <p:txBody>
          <a:bodyPr>
            <a:noAutofit/>
          </a:bodyPr>
          <a:lstStyle/>
          <a:p>
            <a:r>
              <a:rPr lang="en-US" sz="2800" dirty="0"/>
              <a:t>Single BBR Flow: </a:t>
            </a:r>
            <a:r>
              <a:rPr lang="en-US" sz="2800" dirty="0" err="1"/>
              <a:t>BtlBW</a:t>
            </a:r>
            <a:r>
              <a:rPr lang="en-US" sz="2800" dirty="0"/>
              <a:t> Increase/Decrease</a:t>
            </a:r>
          </a:p>
        </p:txBody>
      </p:sp>
      <p:pic>
        <p:nvPicPr>
          <p:cNvPr id="15" name="Picture 14" descr="A screenshot of a graph&#10;&#10;Description automatically generated">
            <a:extLst>
              <a:ext uri="{FF2B5EF4-FFF2-40B4-BE49-F238E27FC236}">
                <a16:creationId xmlns:a16="http://schemas.microsoft.com/office/drawing/2014/main" id="{CF248515-5336-4C56-A5F7-C5E122191CF1}"/>
              </a:ext>
            </a:extLst>
          </p:cNvPr>
          <p:cNvPicPr>
            <a:picLocks noChangeAspect="1"/>
          </p:cNvPicPr>
          <p:nvPr/>
        </p:nvPicPr>
        <p:blipFill>
          <a:blip r:embed="rId2"/>
          <a:stretch>
            <a:fillRect/>
          </a:stretch>
        </p:blipFill>
        <p:spPr>
          <a:xfrm>
            <a:off x="2781701" y="737307"/>
            <a:ext cx="3642190" cy="6120693"/>
          </a:xfrm>
          <a:prstGeom prst="rect">
            <a:avLst/>
          </a:prstGeom>
        </p:spPr>
      </p:pic>
      <p:sp>
        <p:nvSpPr>
          <p:cNvPr id="2" name="TextBox 1">
            <a:extLst>
              <a:ext uri="{FF2B5EF4-FFF2-40B4-BE49-F238E27FC236}">
                <a16:creationId xmlns:a16="http://schemas.microsoft.com/office/drawing/2014/main" id="{5955D24D-AA86-52E3-5D07-4570CA29E3CE}"/>
              </a:ext>
            </a:extLst>
          </p:cNvPr>
          <p:cNvSpPr txBox="1"/>
          <p:nvPr/>
        </p:nvSpPr>
        <p:spPr>
          <a:xfrm>
            <a:off x="6797963" y="3174095"/>
            <a:ext cx="1994457" cy="738664"/>
          </a:xfrm>
          <a:prstGeom prst="rect">
            <a:avLst/>
          </a:prstGeom>
          <a:noFill/>
          <a:ln>
            <a:solidFill>
              <a:schemeClr val="accent1"/>
            </a:solidFill>
          </a:ln>
        </p:spPr>
        <p:txBody>
          <a:bodyPr wrap="none" rtlCol="0">
            <a:spAutoFit/>
          </a:bodyPr>
          <a:lstStyle/>
          <a:p>
            <a:r>
              <a:rPr lang="en-US" sz="1400" dirty="0"/>
              <a:t>Why does it take this</a:t>
            </a:r>
            <a:br>
              <a:rPr lang="en-US" sz="1400" dirty="0"/>
            </a:br>
            <a:r>
              <a:rPr lang="en-US" sz="1400" dirty="0"/>
              <a:t>long to react to a</a:t>
            </a:r>
          </a:p>
          <a:p>
            <a:r>
              <a:rPr lang="en-US" sz="1400" dirty="0"/>
              <a:t>Decrease in </a:t>
            </a:r>
            <a:r>
              <a:rPr lang="en-US" sz="1400" dirty="0" err="1"/>
              <a:t>BtlBW</a:t>
            </a:r>
            <a:r>
              <a:rPr lang="en-US" sz="1400" dirty="0"/>
              <a:t>?</a:t>
            </a:r>
          </a:p>
        </p:txBody>
      </p:sp>
      <p:cxnSp>
        <p:nvCxnSpPr>
          <p:cNvPr id="5" name="Straight Arrow Connector 4">
            <a:extLst>
              <a:ext uri="{FF2B5EF4-FFF2-40B4-BE49-F238E27FC236}">
                <a16:creationId xmlns:a16="http://schemas.microsoft.com/office/drawing/2014/main" id="{EFF81188-24C6-A4EE-C1EE-AC50A48C0C3A}"/>
              </a:ext>
            </a:extLst>
          </p:cNvPr>
          <p:cNvCxnSpPr/>
          <p:nvPr/>
        </p:nvCxnSpPr>
        <p:spPr>
          <a:xfrm flipH="1">
            <a:off x="4671291" y="3543427"/>
            <a:ext cx="2043545" cy="64064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8EAABA5B-858D-B90D-FA5A-D115D7AA0923}"/>
              </a:ext>
            </a:extLst>
          </p:cNvPr>
          <p:cNvSpPr txBox="1"/>
          <p:nvPr/>
        </p:nvSpPr>
        <p:spPr>
          <a:xfrm>
            <a:off x="631596" y="1978269"/>
            <a:ext cx="1584088" cy="646331"/>
          </a:xfrm>
          <a:prstGeom prst="rect">
            <a:avLst/>
          </a:prstGeom>
          <a:noFill/>
        </p:spPr>
        <p:txBody>
          <a:bodyPr wrap="none" rtlCol="0">
            <a:spAutoFit/>
          </a:bodyPr>
          <a:lstStyle/>
          <a:p>
            <a:r>
              <a:rPr lang="en-US" dirty="0"/>
              <a:t>Increase in</a:t>
            </a:r>
            <a:br>
              <a:rPr lang="en-US" dirty="0"/>
            </a:br>
            <a:r>
              <a:rPr lang="en-US" dirty="0"/>
              <a:t>sending rate</a:t>
            </a:r>
          </a:p>
        </p:txBody>
      </p:sp>
      <p:sp>
        <p:nvSpPr>
          <p:cNvPr id="6" name="TextBox 5">
            <a:extLst>
              <a:ext uri="{FF2B5EF4-FFF2-40B4-BE49-F238E27FC236}">
                <a16:creationId xmlns:a16="http://schemas.microsoft.com/office/drawing/2014/main" id="{F84B12D7-31EF-A087-C8C2-F7B2A3CE4912}"/>
              </a:ext>
            </a:extLst>
          </p:cNvPr>
          <p:cNvSpPr txBox="1"/>
          <p:nvPr/>
        </p:nvSpPr>
        <p:spPr>
          <a:xfrm>
            <a:off x="631596" y="4741682"/>
            <a:ext cx="1584088" cy="646331"/>
          </a:xfrm>
          <a:prstGeom prst="rect">
            <a:avLst/>
          </a:prstGeom>
          <a:noFill/>
        </p:spPr>
        <p:txBody>
          <a:bodyPr wrap="none" rtlCol="0">
            <a:spAutoFit/>
          </a:bodyPr>
          <a:lstStyle/>
          <a:p>
            <a:r>
              <a:rPr lang="en-US" dirty="0"/>
              <a:t>Decrease in</a:t>
            </a:r>
            <a:br>
              <a:rPr lang="en-US" dirty="0"/>
            </a:br>
            <a:r>
              <a:rPr lang="en-US" dirty="0"/>
              <a:t>sending rate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EC23B4-E447-21F3-488B-6BFBEF49CB18}"/>
                  </a:ext>
                </a:extLst>
              </p:cNvPr>
              <p:cNvSpPr txBox="1"/>
              <p:nvPr/>
            </p:nvSpPr>
            <p:spPr>
              <a:xfrm>
                <a:off x="6714836" y="4741682"/>
                <a:ext cx="2119426" cy="383888"/>
              </a:xfrm>
              <a:prstGeom prst="rect">
                <a:avLst/>
              </a:prstGeom>
              <a:noFill/>
            </p:spPr>
            <p:txBody>
              <a:bodyPr wrap="none" rtlCol="0">
                <a:spAutoFit/>
              </a:bodyPr>
              <a:lstStyle/>
              <a:p>
                <a:r>
                  <a:rPr lang="en-US" dirty="0"/>
                  <a:t>i</a:t>
                </a:r>
                <a:r>
                  <a:rPr lang="en-US" sz="1800" dirty="0"/>
                  <a:t>nflight = </a:t>
                </a:r>
                <a14:m>
                  <m:oMath xmlns:m="http://schemas.openxmlformats.org/officeDocument/2006/math">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𝑟</m:t>
                            </m:r>
                          </m:sub>
                        </m:sSub>
                      </m:e>
                    </m:acc>
                  </m:oMath>
                </a14:m>
                <a:r>
                  <a:rPr lang="en-US" sz="1800" dirty="0"/>
                  <a:t> RTT</a:t>
                </a:r>
                <a:endParaRPr lang="en-US" dirty="0"/>
              </a:p>
            </p:txBody>
          </p:sp>
        </mc:Choice>
        <mc:Fallback xmlns="">
          <p:sp>
            <p:nvSpPr>
              <p:cNvPr id="7" name="TextBox 6">
                <a:extLst>
                  <a:ext uri="{FF2B5EF4-FFF2-40B4-BE49-F238E27FC236}">
                    <a16:creationId xmlns:a16="http://schemas.microsoft.com/office/drawing/2014/main" id="{60EC23B4-E447-21F3-488B-6BFBEF49CB18}"/>
                  </a:ext>
                </a:extLst>
              </p:cNvPr>
              <p:cNvSpPr txBox="1">
                <a:spLocks noRot="1" noChangeAspect="1" noMove="1" noResize="1" noEditPoints="1" noAdjustHandles="1" noChangeArrowheads="1" noChangeShapeType="1" noTextEdit="1"/>
              </p:cNvSpPr>
              <p:nvPr/>
            </p:nvSpPr>
            <p:spPr>
              <a:xfrm>
                <a:off x="6714836" y="4741682"/>
                <a:ext cx="2119426" cy="383888"/>
              </a:xfrm>
              <a:prstGeom prst="rect">
                <a:avLst/>
              </a:prstGeom>
              <a:blipFill>
                <a:blip r:embed="rId3"/>
                <a:stretch>
                  <a:fillRect l="-2381" t="-9677" b="-25806"/>
                </a:stretch>
              </a:blipFill>
            </p:spPr>
            <p:txBody>
              <a:bodyPr/>
              <a:lstStyle/>
              <a:p>
                <a:r>
                  <a:rPr lang="en-US">
                    <a:noFill/>
                  </a:rPr>
                  <a:t> </a:t>
                </a:r>
              </a:p>
            </p:txBody>
          </p:sp>
        </mc:Fallback>
      </mc:AlternateContent>
    </p:spTree>
    <p:extLst>
      <p:ext uri="{BB962C8B-B14F-4D97-AF65-F5344CB8AC3E}">
        <p14:creationId xmlns:p14="http://schemas.microsoft.com/office/powerpoint/2010/main" val="73544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8D1E41E-1A4D-7B19-6107-3408B0E8E391}"/>
                  </a:ext>
                </a:extLst>
              </p:cNvPr>
              <p:cNvSpPr>
                <a:spLocks noGrp="1"/>
              </p:cNvSpPr>
              <p:nvPr>
                <p:ph idx="1"/>
              </p:nvPr>
            </p:nvSpPr>
            <p:spPr>
              <a:xfrm>
                <a:off x="457200" y="1481328"/>
                <a:ext cx="8229600" cy="4759216"/>
              </a:xfrm>
            </p:spPr>
            <p:txBody>
              <a:bodyPr>
                <a:normAutofit lnSpcReduction="10000"/>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𝑅𝑇𝑇</m:t>
                        </m:r>
                      </m:e>
                      <m:sub>
                        <m:r>
                          <a:rPr lang="en-US" sz="1600" i="1">
                            <a:latin typeface="Cambria Math" panose="02040503050406030204" pitchFamily="18" charset="0"/>
                          </a:rPr>
                          <m:t>𝑚𝑖𝑛</m:t>
                        </m:r>
                      </m:sub>
                    </m:sSub>
                  </m:oMath>
                </a14:m>
                <a:r>
                  <a:rPr lang="en-US" sz="1600" dirty="0"/>
                  <a:t> is calculated by using a minimum filter over a window W</a:t>
                </a:r>
                <a:r>
                  <a:rPr lang="en-US" sz="1600" baseline="-25000" dirty="0"/>
                  <a:t>R</a:t>
                </a:r>
                <a:r>
                  <a:rPr lang="en-US" sz="1600" dirty="0"/>
                  <a:t> as</a:t>
                </a:r>
                <a:br>
                  <a:rPr lang="en-US" sz="1600" dirty="0"/>
                </a:b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𝑅𝑇𝑇</m:t>
                            </m:r>
                          </m:e>
                          <m:sub>
                            <m:r>
                              <a:rPr lang="en-US" sz="1600" b="0" i="1" smtClean="0">
                                <a:latin typeface="Cambria Math" panose="02040503050406030204" pitchFamily="18" charset="0"/>
                              </a:rPr>
                              <m:t>𝑚𝑖𝑛</m:t>
                            </m:r>
                          </m:sub>
                        </m:sSub>
                      </m:e>
                    </m:acc>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𝑅𝑇𝑇</m:t>
                                </m:r>
                              </m:e>
                              <m:sub>
                                <m:r>
                                  <a:rPr lang="en-US" sz="1600" b="0" i="1" smtClean="0">
                                    <a:latin typeface="Cambria Math" panose="02040503050406030204" pitchFamily="18" charset="0"/>
                                  </a:rPr>
                                  <m:t>𝑡</m:t>
                                </m:r>
                              </m:sub>
                            </m:sSub>
                          </m:e>
                        </m:d>
                      </m:e>
                    </m:func>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𝑅</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oMath>
                </a14:m>
                <a:r>
                  <a:rPr lang="en-US" sz="1600" dirty="0"/>
                  <a:t> with W</a:t>
                </a:r>
                <a:r>
                  <a:rPr lang="en-US" sz="1600" baseline="-25000" dirty="0"/>
                  <a:t>R</a:t>
                </a:r>
                <a:r>
                  <a:rPr lang="en-US" sz="1600" dirty="0"/>
                  <a:t> = 10s</a:t>
                </a:r>
                <a:br>
                  <a:rPr lang="en-US" sz="1600" dirty="0"/>
                </a:br>
                <a:endParaRPr lang="en-US" sz="1600" dirty="0"/>
              </a:p>
              <a:p>
                <a:r>
                  <a:rPr lang="en-US" sz="1600" dirty="0"/>
                  <a:t>In order to measure </a:t>
                </a:r>
                <a:r>
                  <a:rPr lang="en-US" sz="1600" dirty="0" err="1"/>
                  <a:t>RTT</a:t>
                </a:r>
                <a:r>
                  <a:rPr lang="en-US" sz="1600" baseline="-25000" dirty="0" err="1"/>
                  <a:t>min</a:t>
                </a:r>
                <a:r>
                  <a:rPr lang="en-US" sz="1600" dirty="0"/>
                  <a:t>, BBR uses a periodically occurring phase which is called </a:t>
                </a:r>
                <a:r>
                  <a:rPr lang="en-US" sz="1600" i="1" dirty="0" err="1"/>
                  <a:t>ProbeRTT</a:t>
                </a:r>
                <a:r>
                  <a:rPr lang="en-US" sz="1600" i="1" dirty="0"/>
                  <a:t>. </a:t>
                </a:r>
                <a:r>
                  <a:rPr lang="en-US" sz="1600" i="1" dirty="0" err="1"/>
                  <a:t>ProbeRTT</a:t>
                </a:r>
                <a:r>
                  <a:rPr lang="en-US" sz="1600" dirty="0"/>
                  <a:t> is entered when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𝑅𝑇𝑇</m:t>
                            </m:r>
                          </m:e>
                          <m:sub>
                            <m:r>
                              <a:rPr lang="en-US" sz="1600" b="0" i="1" smtClean="0">
                                <a:latin typeface="Cambria Math" panose="02040503050406030204" pitchFamily="18" charset="0"/>
                              </a:rPr>
                              <m:t>𝑚𝑖𝑛</m:t>
                            </m:r>
                          </m:sub>
                        </m:sSub>
                      </m:e>
                    </m:acc>
                  </m:oMath>
                </a14:m>
                <a:r>
                  <a:rPr lang="en-US" sz="1600" dirty="0"/>
                  <a:t> </a:t>
                </a:r>
                <a:r>
                  <a:rPr lang="en-US" sz="1600" dirty="0">
                    <a:solidFill>
                      <a:schemeClr val="accent1"/>
                    </a:solidFill>
                  </a:rPr>
                  <a:t>has not been updated by a lower measured value</a:t>
                </a:r>
                <a:r>
                  <a:rPr lang="en-US" sz="1600" dirty="0"/>
                  <a:t> for several seconds (default 10 sec).</a:t>
                </a:r>
                <a:br>
                  <a:rPr lang="en-US" sz="1600" dirty="0"/>
                </a:br>
                <a:endParaRPr lang="en-US" sz="1600" dirty="0"/>
              </a:p>
              <a:p>
                <a:r>
                  <a:rPr lang="en-US" sz="1600" dirty="0"/>
                  <a:t>In </a:t>
                </a:r>
                <a:r>
                  <a:rPr lang="en-US" sz="1600" i="1" dirty="0" err="1"/>
                  <a:t>ProbeRTT</a:t>
                </a:r>
                <a:r>
                  <a:rPr lang="en-US" sz="1600" dirty="0"/>
                  <a:t>, the sender abruptly limits its amount of inflight data to 4 packets for max(RTT, 200 </a:t>
                </a:r>
                <a:r>
                  <a:rPr lang="en-US" sz="1600" dirty="0" err="1"/>
                  <a:t>ms</a:t>
                </a:r>
                <a:r>
                  <a:rPr lang="en-US" sz="1600" dirty="0"/>
                  <a:t>) and then returns to the previous state.</a:t>
                </a:r>
                <a:br>
                  <a:rPr lang="en-US" sz="1600" dirty="0"/>
                </a:br>
                <a:endParaRPr lang="en-US" sz="1600" dirty="0"/>
              </a:p>
              <a:p>
                <a:r>
                  <a:rPr lang="en-US" sz="1600" dirty="0"/>
                  <a:t>This should drain the queue completely under the assumption that only BBR flows are present, so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𝑅𝑇𝑇</m:t>
                            </m:r>
                          </m:e>
                          <m:sub>
                            <m:r>
                              <a:rPr lang="en-US" sz="1600" b="0" i="1" smtClean="0">
                                <a:latin typeface="Cambria Math" panose="02040503050406030204" pitchFamily="18" charset="0"/>
                              </a:rPr>
                              <m:t>𝑚𝑖𝑛</m:t>
                            </m:r>
                          </m:sub>
                        </m:sSub>
                      </m:e>
                    </m:acc>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𝑅𝑇𝑇</m:t>
                        </m:r>
                      </m:e>
                      <m:sub>
                        <m:r>
                          <a:rPr lang="en-US" sz="1600" b="0" i="1" smtClean="0">
                            <a:latin typeface="Cambria Math" panose="02040503050406030204" pitchFamily="18" charset="0"/>
                          </a:rPr>
                          <m:t>𝑚𝑖𝑛</m:t>
                        </m:r>
                      </m:sub>
                    </m:sSub>
                  </m:oMath>
                </a14:m>
                <a:r>
                  <a:rPr lang="en-US" sz="1600" dirty="0"/>
                  <a:t>  since no queuing delay exists.</a:t>
                </a:r>
                <a:br>
                  <a:rPr lang="en-US" sz="1600" dirty="0"/>
                </a:br>
                <a:endParaRPr lang="en-US" sz="1600" dirty="0"/>
              </a:p>
              <a:p>
                <a:r>
                  <a:rPr lang="en-US" sz="1600" dirty="0"/>
                  <a:t>Large flows that enter </a:t>
                </a:r>
                <a:r>
                  <a:rPr lang="en-US" sz="1600" i="1" dirty="0" err="1"/>
                  <a:t>ProbeRTT</a:t>
                </a:r>
                <a:r>
                  <a:rPr lang="en-US" sz="1600" dirty="0"/>
                  <a:t> will drain many packets from the queue, so other flows will update their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𝑅𝑇𝑇</m:t>
                            </m:r>
                          </m:e>
                          <m:sub>
                            <m:r>
                              <a:rPr lang="en-US" sz="1600" b="0" i="1" smtClean="0">
                                <a:latin typeface="Cambria Math" panose="02040503050406030204" pitchFamily="18" charset="0"/>
                              </a:rPr>
                              <m:t>𝑚𝑖𝑛</m:t>
                            </m:r>
                          </m:sub>
                        </m:sSub>
                      </m:e>
                    </m:acc>
                    <m:r>
                      <a:rPr lang="en-US" sz="1600" b="0" i="0" smtClean="0">
                        <a:latin typeface="Cambria Math" panose="02040503050406030204" pitchFamily="18" charset="0"/>
                      </a:rPr>
                      <m:t>,</m:t>
                    </m:r>
                  </m:oMath>
                </a14:m>
                <a:r>
                  <a:rPr lang="en-US" sz="1600" dirty="0"/>
                  <a:t> which creates a synchronization effect among all flows thus increasing the probability to actually measure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𝑅𝑇𝑇</m:t>
                            </m:r>
                          </m:e>
                          <m:sub>
                            <m:r>
                              <a:rPr lang="en-US" sz="1600" b="0" i="1" smtClean="0">
                                <a:latin typeface="Cambria Math" panose="02040503050406030204" pitchFamily="18" charset="0"/>
                              </a:rPr>
                              <m:t>𝑚𝑖𝑛</m:t>
                            </m:r>
                          </m:sub>
                        </m:sSub>
                      </m:e>
                    </m:acc>
                  </m:oMath>
                </a14:m>
                <a:r>
                  <a:rPr lang="en-US" sz="1600" dirty="0"/>
                  <a:t>.</a:t>
                </a:r>
                <a:br>
                  <a:rPr lang="en-US" sz="1600" dirty="0"/>
                </a:br>
                <a:endParaRPr lang="en-US" sz="1600" dirty="0"/>
              </a:p>
              <a:p>
                <a:r>
                  <a:rPr lang="en-US" sz="1600" dirty="0">
                    <a:solidFill>
                      <a:schemeClr val="accent1"/>
                    </a:solidFill>
                  </a:rPr>
                  <a:t>Note that </a:t>
                </a:r>
                <a14:m>
                  <m:oMath xmlns:m="http://schemas.openxmlformats.org/officeDocument/2006/math">
                    <m:acc>
                      <m:accPr>
                        <m:chr m:val="̂"/>
                        <m:ctrlPr>
                          <a:rPr lang="en-US" sz="1600" i="1" smtClean="0">
                            <a:solidFill>
                              <a:schemeClr val="accent1"/>
                            </a:solidFill>
                            <a:latin typeface="Cambria Math" panose="02040503050406030204" pitchFamily="18" charset="0"/>
                          </a:rPr>
                        </m:ctrlPr>
                      </m:accPr>
                      <m:e>
                        <m:sSub>
                          <m:sSubPr>
                            <m:ctrlPr>
                              <a:rPr lang="en-US" sz="160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𝑅𝑇𝑇</m:t>
                            </m:r>
                          </m:e>
                          <m:sub>
                            <m:r>
                              <a:rPr lang="en-US" sz="1600" b="0" i="1" smtClean="0">
                                <a:solidFill>
                                  <a:schemeClr val="accent1"/>
                                </a:solidFill>
                                <a:latin typeface="Cambria Math" panose="02040503050406030204" pitchFamily="18" charset="0"/>
                              </a:rPr>
                              <m:t>𝑚𝑖𝑛</m:t>
                            </m:r>
                          </m:sub>
                        </m:sSub>
                      </m:e>
                    </m:acc>
                  </m:oMath>
                </a14:m>
                <a:r>
                  <a:rPr lang="en-US" sz="1600" dirty="0">
                    <a:solidFill>
                      <a:schemeClr val="accent1"/>
                    </a:solidFill>
                  </a:rPr>
                  <a:t> only modifies the the inflight cap of </a:t>
                </a:r>
                <a14:m>
                  <m:oMath xmlns:m="http://schemas.openxmlformats.org/officeDocument/2006/math">
                    <m:r>
                      <a:rPr lang="en-US" sz="1600" b="0" i="1" smtClean="0">
                        <a:solidFill>
                          <a:schemeClr val="accent1"/>
                        </a:solidFill>
                        <a:latin typeface="Cambria Math" panose="02040503050406030204" pitchFamily="18" charset="0"/>
                      </a:rPr>
                      <m:t>2</m:t>
                    </m:r>
                    <m:acc>
                      <m:accPr>
                        <m:chr m:val="̂"/>
                        <m:ctrlPr>
                          <a:rPr lang="en-US" sz="1600" b="0" i="1" smtClean="0">
                            <a:solidFill>
                              <a:schemeClr val="accent1"/>
                            </a:solidFill>
                            <a:latin typeface="Cambria Math" panose="02040503050406030204" pitchFamily="18" charset="0"/>
                          </a:rPr>
                        </m:ctrlPr>
                      </m:accPr>
                      <m:e>
                        <m:r>
                          <a:rPr lang="en-US" sz="1600" b="0" i="1" smtClean="0">
                            <a:solidFill>
                              <a:schemeClr val="accent1"/>
                            </a:solidFill>
                            <a:latin typeface="Cambria Math" panose="02040503050406030204" pitchFamily="18" charset="0"/>
                          </a:rPr>
                          <m:t>𝑏𝑑𝑝</m:t>
                        </m:r>
                      </m:e>
                    </m:acc>
                  </m:oMath>
                </a14:m>
                <a:r>
                  <a:rPr lang="en-US" sz="1600" dirty="0">
                    <a:solidFill>
                      <a:schemeClr val="accent1"/>
                    </a:solidFill>
                  </a:rPr>
                  <a:t>, the sending rate itself is set to </a:t>
                </a:r>
                <a14:m>
                  <m:oMath xmlns:m="http://schemas.openxmlformats.org/officeDocument/2006/math">
                    <m:acc>
                      <m:accPr>
                        <m:chr m:val="̂"/>
                        <m:ctrlPr>
                          <a:rPr lang="en-US" sz="1600" i="1" smtClean="0">
                            <a:solidFill>
                              <a:schemeClr val="accent1"/>
                            </a:solidFill>
                            <a:latin typeface="Cambria Math" panose="02040503050406030204" pitchFamily="18" charset="0"/>
                          </a:rPr>
                        </m:ctrlPr>
                      </m:accPr>
                      <m:e>
                        <m:sSub>
                          <m:sSubPr>
                            <m:ctrlPr>
                              <a:rPr lang="en-US" sz="160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𝑏</m:t>
                            </m:r>
                          </m:e>
                          <m:sub>
                            <m:r>
                              <a:rPr lang="en-US" sz="1600" b="0" i="1" smtClean="0">
                                <a:solidFill>
                                  <a:schemeClr val="accent1"/>
                                </a:solidFill>
                                <a:latin typeface="Cambria Math" panose="02040503050406030204" pitchFamily="18" charset="0"/>
                              </a:rPr>
                              <m:t>𝑟</m:t>
                            </m:r>
                          </m:sub>
                        </m:sSub>
                      </m:e>
                    </m:acc>
                  </m:oMath>
                </a14:m>
                <a:endParaRPr lang="en-US" sz="1600" dirty="0"/>
              </a:p>
            </p:txBody>
          </p:sp>
        </mc:Choice>
        <mc:Fallback xmlns="">
          <p:sp>
            <p:nvSpPr>
              <p:cNvPr id="2" name="Content Placeholder 1">
                <a:extLst>
                  <a:ext uri="{FF2B5EF4-FFF2-40B4-BE49-F238E27FC236}">
                    <a16:creationId xmlns:a16="http://schemas.microsoft.com/office/drawing/2014/main" id="{A8D1E41E-1A4D-7B19-6107-3408B0E8E391}"/>
                  </a:ext>
                </a:extLst>
              </p:cNvPr>
              <p:cNvSpPr>
                <a:spLocks noGrp="1" noRot="1" noChangeAspect="1" noMove="1" noResize="1" noEditPoints="1" noAdjustHandles="1" noChangeArrowheads="1" noChangeShapeType="1" noTextEdit="1"/>
              </p:cNvSpPr>
              <p:nvPr>
                <p:ph idx="1"/>
              </p:nvPr>
            </p:nvSpPr>
            <p:spPr>
              <a:xfrm>
                <a:off x="457200" y="1481328"/>
                <a:ext cx="8229600" cy="4759216"/>
              </a:xfrm>
              <a:blipFill>
                <a:blip r:embed="rId2"/>
                <a:stretch>
                  <a:fillRect t="-53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630A75F-2EC1-CAEE-BDE5-A82198730211}"/>
              </a:ext>
            </a:extLst>
          </p:cNvPr>
          <p:cNvSpPr>
            <a:spLocks noGrp="1"/>
          </p:cNvSpPr>
          <p:nvPr>
            <p:ph type="title"/>
          </p:nvPr>
        </p:nvSpPr>
        <p:spPr/>
        <p:txBody>
          <a:bodyPr/>
          <a:lstStyle/>
          <a:p>
            <a:r>
              <a:rPr lang="en-US" dirty="0" err="1"/>
              <a:t>RTT</a:t>
            </a:r>
            <a:r>
              <a:rPr lang="en-US" baseline="-25000" dirty="0" err="1"/>
              <a:t>min</a:t>
            </a:r>
            <a:r>
              <a:rPr lang="en-US" dirty="0"/>
              <a:t> Estimation Phase</a:t>
            </a:r>
          </a:p>
        </p:txBody>
      </p:sp>
      <p:sp>
        <p:nvSpPr>
          <p:cNvPr id="4" name="TextBox 3">
            <a:extLst>
              <a:ext uri="{FF2B5EF4-FFF2-40B4-BE49-F238E27FC236}">
                <a16:creationId xmlns:a16="http://schemas.microsoft.com/office/drawing/2014/main" id="{CD5D36A8-7F42-8F5A-0956-8B888B6C0AB2}"/>
              </a:ext>
            </a:extLst>
          </p:cNvPr>
          <p:cNvSpPr txBox="1"/>
          <p:nvPr/>
        </p:nvSpPr>
        <p:spPr>
          <a:xfrm>
            <a:off x="4624814" y="6311960"/>
            <a:ext cx="4519186" cy="369332"/>
          </a:xfrm>
          <a:prstGeom prst="rect">
            <a:avLst/>
          </a:prstGeom>
          <a:noFill/>
          <a:ln>
            <a:solidFill>
              <a:schemeClr val="accent1"/>
            </a:solidFill>
          </a:ln>
        </p:spPr>
        <p:txBody>
          <a:bodyPr wrap="none" rtlCol="0">
            <a:spAutoFit/>
          </a:bodyPr>
          <a:lstStyle/>
          <a:p>
            <a:r>
              <a:rPr lang="en-US" dirty="0"/>
              <a:t>Issue: What if the queue is not empty?</a:t>
            </a:r>
          </a:p>
        </p:txBody>
      </p:sp>
    </p:spTree>
    <p:extLst>
      <p:ext uri="{BB962C8B-B14F-4D97-AF65-F5344CB8AC3E}">
        <p14:creationId xmlns:p14="http://schemas.microsoft.com/office/powerpoint/2010/main" val="2824751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770A5-08D0-F9E9-908E-A3B9FD833241}"/>
              </a:ext>
            </a:extLst>
          </p:cNvPr>
          <p:cNvSpPr>
            <a:spLocks noGrp="1"/>
          </p:cNvSpPr>
          <p:nvPr>
            <p:ph type="title"/>
          </p:nvPr>
        </p:nvSpPr>
        <p:spPr>
          <a:xfrm>
            <a:off x="457200" y="400639"/>
            <a:ext cx="8229600" cy="1143000"/>
          </a:xfrm>
        </p:spPr>
        <p:txBody>
          <a:bodyPr>
            <a:noAutofit/>
          </a:bodyPr>
          <a:lstStyle/>
          <a:p>
            <a:pPr algn="ctr"/>
            <a:r>
              <a:rPr lang="en-US" sz="4800" dirty="0"/>
              <a:t>BBR</a:t>
            </a:r>
            <a:br>
              <a:rPr lang="en-US" sz="4800" dirty="0"/>
            </a:br>
            <a:r>
              <a:rPr lang="en-US" sz="4000" dirty="0"/>
              <a:t>Bottleneck BW and Rate</a:t>
            </a:r>
            <a:endParaRPr lang="en-US" sz="4800" dirty="0"/>
          </a:p>
        </p:txBody>
      </p:sp>
      <p:pic>
        <p:nvPicPr>
          <p:cNvPr id="4" name="Picture 3" descr="A white page with green text&#10;&#10;Description automatically generated">
            <a:extLst>
              <a:ext uri="{FF2B5EF4-FFF2-40B4-BE49-F238E27FC236}">
                <a16:creationId xmlns:a16="http://schemas.microsoft.com/office/drawing/2014/main" id="{C6E1A3C6-4BBB-C186-F8F1-1C1790FFFCC0}"/>
              </a:ext>
            </a:extLst>
          </p:cNvPr>
          <p:cNvPicPr>
            <a:picLocks noChangeAspect="1"/>
          </p:cNvPicPr>
          <p:nvPr/>
        </p:nvPicPr>
        <p:blipFill>
          <a:blip r:embed="rId2"/>
          <a:stretch>
            <a:fillRect/>
          </a:stretch>
        </p:blipFill>
        <p:spPr>
          <a:xfrm>
            <a:off x="2068825" y="1640264"/>
            <a:ext cx="4854436" cy="5217736"/>
          </a:xfrm>
          <a:prstGeom prst="rect">
            <a:avLst/>
          </a:prstGeom>
        </p:spPr>
      </p:pic>
    </p:spTree>
    <p:extLst>
      <p:ext uri="{BB962C8B-B14F-4D97-AF65-F5344CB8AC3E}">
        <p14:creationId xmlns:p14="http://schemas.microsoft.com/office/powerpoint/2010/main" val="3819304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CA1188-C76F-24A4-B5B8-2EB940FB2C28}"/>
                  </a:ext>
                </a:extLst>
              </p:cNvPr>
              <p:cNvSpPr>
                <a:spLocks noGrp="1"/>
              </p:cNvSpPr>
              <p:nvPr>
                <p:ph idx="1"/>
              </p:nvPr>
            </p:nvSpPr>
            <p:spPr/>
            <p:txBody>
              <a:bodyPr>
                <a:normAutofit/>
              </a:bodyPr>
              <a:lstStyle/>
              <a:p>
                <a:r>
                  <a:rPr lang="en-US" sz="1600" dirty="0"/>
                  <a:t>In its startup phase BBR nearly doubles its sending rate every RTT as long as the delivery rate is increasing.</a:t>
                </a:r>
              </a:p>
              <a:p>
                <a:r>
                  <a:rPr lang="en-US" sz="1600" dirty="0"/>
                  <a:t>This is achieved by using a </a:t>
                </a:r>
                <a:r>
                  <a:rPr lang="en-US" sz="1600" dirty="0" err="1"/>
                  <a:t>pacing_gain</a:t>
                </a:r>
                <a:r>
                  <a:rPr lang="en-US" sz="1600" dirty="0"/>
                  <a:t> of  </a:t>
                </a:r>
                <a14:m>
                  <m:oMath xmlns:m="http://schemas.openxmlformats.org/officeDocument/2006/math">
                    <m:f>
                      <m:fPr>
                        <m:type m:val="skw"/>
                        <m:ctrlPr>
                          <a:rPr lang="en-US" sz="1600" i="1" smtClean="0">
                            <a:latin typeface="Cambria Math" panose="02040503050406030204" pitchFamily="18" charset="0"/>
                          </a:rPr>
                        </m:ctrlPr>
                      </m:fPr>
                      <m:num>
                        <m:r>
                          <a:rPr lang="en-US" sz="1600" b="0" i="1" smtClean="0">
                            <a:latin typeface="Cambria Math" panose="02040503050406030204" pitchFamily="18" charset="0"/>
                          </a:rPr>
                          <m:t>2</m:t>
                        </m:r>
                      </m:num>
                      <m:den>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r>
                              <a:rPr lang="en-US" sz="1600" b="0" i="1" smtClean="0">
                                <a:latin typeface="Cambria Math" panose="02040503050406030204" pitchFamily="18" charset="0"/>
                              </a:rPr>
                              <m:t>2</m:t>
                            </m:r>
                          </m:e>
                        </m:func>
                      </m:den>
                    </m:f>
                  </m:oMath>
                </a14:m>
                <a:r>
                  <a:rPr lang="en-US" sz="1600" dirty="0"/>
                  <a:t> =2.885 and an inflight cap of 3bdp, i.e., it may create up to 2bdp of excess queue.</a:t>
                </a:r>
              </a:p>
              <a:p>
                <a:r>
                  <a:rPr lang="en-US" sz="1600" dirty="0"/>
                  <a:t>BBR tries to determine whether it has saturated the bottleneck link by looking at the development of the delivery rate.</a:t>
                </a:r>
              </a:p>
              <a:p>
                <a:r>
                  <a:rPr lang="en-US" sz="1600" dirty="0"/>
                  <a:t>If for several (three) rounds attempts to double the sending rate results only in a small increase of the delivery rate (less than 25%), BBR has found the current limit of </a:t>
                </a: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𝑟</m:t>
                            </m:r>
                          </m:sub>
                        </m:sSub>
                      </m:e>
                    </m:acc>
                  </m:oMath>
                </a14:m>
                <a:r>
                  <a:rPr lang="en-US" sz="1600" dirty="0"/>
                  <a:t> and exits the startup phase.</a:t>
                </a:r>
              </a:p>
              <a:p>
                <a:r>
                  <a:rPr lang="en-US" sz="1600" dirty="0"/>
                  <a:t>Then it enters a drain phase in order to reduce the amount of excess data that may have led to a queue. It uses the inverse of the startup’s gain to reduce the excess queue and enters the </a:t>
                </a:r>
                <a:r>
                  <a:rPr lang="en-US" sz="1600" dirty="0" err="1"/>
                  <a:t>ProbeBW</a:t>
                </a:r>
                <a:r>
                  <a:rPr lang="en-US" sz="1600" dirty="0"/>
                  <a:t> phase once </a:t>
                </a:r>
                <a:r>
                  <a:rPr lang="en-US" sz="1600" dirty="0" err="1"/>
                  <a:t>D</a:t>
                </a:r>
                <a:r>
                  <a:rPr lang="en-US" sz="1600" baseline="-25000" dirty="0" err="1"/>
                  <a:t>inflight</a:t>
                </a:r>
                <a:r>
                  <a:rPr lang="en-US" sz="1600" dirty="0"/>
                  <a:t> = </a:t>
                </a:r>
                <a:r>
                  <a:rPr lang="en-US" sz="1600" dirty="0" err="1"/>
                  <a:t>bdp</a:t>
                </a:r>
                <a:r>
                  <a:rPr lang="en-US" sz="1600" dirty="0"/>
                  <a:t> holds.</a:t>
                </a:r>
              </a:p>
            </p:txBody>
          </p:sp>
        </mc:Choice>
        <mc:Fallback xmlns="">
          <p:sp>
            <p:nvSpPr>
              <p:cNvPr id="2" name="Content Placeholder 1">
                <a:extLst>
                  <a:ext uri="{FF2B5EF4-FFF2-40B4-BE49-F238E27FC236}">
                    <a16:creationId xmlns:a16="http://schemas.microsoft.com/office/drawing/2014/main" id="{07CA1188-C76F-24A4-B5B8-2EB940FB2C28}"/>
                  </a:ext>
                </a:extLst>
              </p:cNvPr>
              <p:cNvSpPr>
                <a:spLocks noGrp="1" noRot="1" noChangeAspect="1" noMove="1" noResize="1" noEditPoints="1" noAdjustHandles="1" noChangeArrowheads="1" noChangeShapeType="1" noTextEdit="1"/>
              </p:cNvSpPr>
              <p:nvPr>
                <p:ph idx="1"/>
              </p:nvPr>
            </p:nvSpPr>
            <p:spPr>
              <a:blipFill>
                <a:blip r:embed="rId2"/>
                <a:stretch>
                  <a:fillRect t="-280" r="-108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8327353-F4EF-EAF6-7983-F2DE39BC4D92}"/>
              </a:ext>
            </a:extLst>
          </p:cNvPr>
          <p:cNvSpPr>
            <a:spLocks noGrp="1"/>
          </p:cNvSpPr>
          <p:nvPr>
            <p:ph type="title"/>
          </p:nvPr>
        </p:nvSpPr>
        <p:spPr/>
        <p:txBody>
          <a:bodyPr/>
          <a:lstStyle/>
          <a:p>
            <a:r>
              <a:rPr lang="en-US" dirty="0"/>
              <a:t>Startup Phase</a:t>
            </a:r>
          </a:p>
        </p:txBody>
      </p:sp>
    </p:spTree>
    <p:extLst>
      <p:ext uri="{BB962C8B-B14F-4D97-AF65-F5344CB8AC3E}">
        <p14:creationId xmlns:p14="http://schemas.microsoft.com/office/powerpoint/2010/main" val="3749946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network&#10;&#10;Description automatically generated with medium confidence">
            <a:extLst>
              <a:ext uri="{FF2B5EF4-FFF2-40B4-BE49-F238E27FC236}">
                <a16:creationId xmlns:a16="http://schemas.microsoft.com/office/drawing/2014/main" id="{FAC46808-8B12-5941-29E6-BA4CFE17CFF8}"/>
              </a:ext>
            </a:extLst>
          </p:cNvPr>
          <p:cNvPicPr>
            <a:picLocks noGrp="1" noChangeAspect="1"/>
          </p:cNvPicPr>
          <p:nvPr>
            <p:ph idx="1"/>
          </p:nvPr>
        </p:nvPicPr>
        <p:blipFill>
          <a:blip r:embed="rId2"/>
          <a:stretch>
            <a:fillRect/>
          </a:stretch>
        </p:blipFill>
        <p:spPr>
          <a:xfrm>
            <a:off x="619076" y="1417638"/>
            <a:ext cx="6950648" cy="4306676"/>
          </a:xfrm>
        </p:spPr>
      </p:pic>
      <p:sp>
        <p:nvSpPr>
          <p:cNvPr id="3" name="Title 2">
            <a:extLst>
              <a:ext uri="{FF2B5EF4-FFF2-40B4-BE49-F238E27FC236}">
                <a16:creationId xmlns:a16="http://schemas.microsoft.com/office/drawing/2014/main" id="{EDB36C26-B719-EEB6-FC2E-37966B08B4B0}"/>
              </a:ext>
            </a:extLst>
          </p:cNvPr>
          <p:cNvSpPr>
            <a:spLocks noGrp="1"/>
          </p:cNvSpPr>
          <p:nvPr>
            <p:ph type="title"/>
          </p:nvPr>
        </p:nvSpPr>
        <p:spPr/>
        <p:txBody>
          <a:bodyPr/>
          <a:lstStyle/>
          <a:p>
            <a:r>
              <a:rPr lang="en-US" dirty="0"/>
              <a:t>Single BBR Flow</a:t>
            </a:r>
          </a:p>
        </p:txBody>
      </p:sp>
      <p:sp>
        <p:nvSpPr>
          <p:cNvPr id="2" name="TextBox 1">
            <a:extLst>
              <a:ext uri="{FF2B5EF4-FFF2-40B4-BE49-F238E27FC236}">
                <a16:creationId xmlns:a16="http://schemas.microsoft.com/office/drawing/2014/main" id="{2D1A48AF-9C46-0FA3-7BE3-57F3D13AF9FA}"/>
              </a:ext>
            </a:extLst>
          </p:cNvPr>
          <p:cNvSpPr txBox="1"/>
          <p:nvPr/>
        </p:nvSpPr>
        <p:spPr>
          <a:xfrm>
            <a:off x="2978869" y="6202837"/>
            <a:ext cx="6006773" cy="276999"/>
          </a:xfrm>
          <a:prstGeom prst="rect">
            <a:avLst/>
          </a:prstGeom>
          <a:noFill/>
        </p:spPr>
        <p:txBody>
          <a:bodyPr wrap="none" rtlCol="0">
            <a:spAutoFit/>
          </a:bodyPr>
          <a:lstStyle/>
          <a:p>
            <a:r>
              <a:rPr lang="en-US" sz="1200" dirty="0"/>
              <a:t>“Towards a Deeper Understanding of TCP BBR Congestion Control” Scholz </a:t>
            </a:r>
            <a:r>
              <a:rPr lang="en-US" sz="1200" dirty="0" err="1"/>
              <a:t>et.al</a:t>
            </a:r>
            <a:endParaRPr lang="en-US" sz="1200" dirty="0"/>
          </a:p>
        </p:txBody>
      </p:sp>
    </p:spTree>
    <p:extLst>
      <p:ext uri="{BB962C8B-B14F-4D97-AF65-F5344CB8AC3E}">
        <p14:creationId xmlns:p14="http://schemas.microsoft.com/office/powerpoint/2010/main" val="1795684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 and a line&#10;&#10;Description automatically generated with medium confidence">
            <a:extLst>
              <a:ext uri="{FF2B5EF4-FFF2-40B4-BE49-F238E27FC236}">
                <a16:creationId xmlns:a16="http://schemas.microsoft.com/office/drawing/2014/main" id="{19A46C55-61D8-9334-EC67-071EE816DD5D}"/>
              </a:ext>
            </a:extLst>
          </p:cNvPr>
          <p:cNvPicPr>
            <a:picLocks noGrp="1" noChangeAspect="1"/>
          </p:cNvPicPr>
          <p:nvPr>
            <p:ph idx="1"/>
          </p:nvPr>
        </p:nvPicPr>
        <p:blipFill>
          <a:blip r:embed="rId2"/>
          <a:stretch>
            <a:fillRect/>
          </a:stretch>
        </p:blipFill>
        <p:spPr>
          <a:xfrm>
            <a:off x="374073" y="1417638"/>
            <a:ext cx="8229600" cy="2650921"/>
          </a:xfrm>
        </p:spPr>
      </p:pic>
      <p:sp>
        <p:nvSpPr>
          <p:cNvPr id="3" name="Title 2">
            <a:extLst>
              <a:ext uri="{FF2B5EF4-FFF2-40B4-BE49-F238E27FC236}">
                <a16:creationId xmlns:a16="http://schemas.microsoft.com/office/drawing/2014/main" id="{7152EF7D-212B-3A43-F2C1-67004B3193E8}"/>
              </a:ext>
            </a:extLst>
          </p:cNvPr>
          <p:cNvSpPr>
            <a:spLocks noGrp="1"/>
          </p:cNvSpPr>
          <p:nvPr>
            <p:ph type="title"/>
          </p:nvPr>
        </p:nvSpPr>
        <p:spPr/>
        <p:txBody>
          <a:bodyPr/>
          <a:lstStyle/>
          <a:p>
            <a:r>
              <a:rPr lang="en-US" dirty="0"/>
              <a:t>Single BBR Flow</a:t>
            </a:r>
          </a:p>
        </p:txBody>
      </p:sp>
      <p:sp>
        <p:nvSpPr>
          <p:cNvPr id="6" name="TextBox 5">
            <a:extLst>
              <a:ext uri="{FF2B5EF4-FFF2-40B4-BE49-F238E27FC236}">
                <a16:creationId xmlns:a16="http://schemas.microsoft.com/office/drawing/2014/main" id="{D2ECFDF3-3194-1CC2-1787-E71CF7258F33}"/>
              </a:ext>
            </a:extLst>
          </p:cNvPr>
          <p:cNvSpPr txBox="1"/>
          <p:nvPr/>
        </p:nvSpPr>
        <p:spPr>
          <a:xfrm>
            <a:off x="6234545" y="1080655"/>
            <a:ext cx="1935145" cy="369332"/>
          </a:xfrm>
          <a:prstGeom prst="rect">
            <a:avLst/>
          </a:prstGeom>
          <a:noFill/>
        </p:spPr>
        <p:txBody>
          <a:bodyPr wrap="none" rtlCol="0">
            <a:spAutoFit/>
          </a:bodyPr>
          <a:lstStyle/>
          <a:p>
            <a:r>
              <a:rPr lang="en-US" dirty="0" err="1"/>
              <a:t>RTT</a:t>
            </a:r>
            <a:r>
              <a:rPr lang="en-US" baseline="-25000" dirty="0" err="1"/>
              <a:t>min</a:t>
            </a:r>
            <a:r>
              <a:rPr lang="en-US" dirty="0"/>
              <a:t> = 20 </a:t>
            </a:r>
            <a:r>
              <a:rPr lang="en-US" dirty="0" err="1"/>
              <a:t>ms</a:t>
            </a:r>
            <a:endParaRPr lang="en-US" dirty="0"/>
          </a:p>
        </p:txBody>
      </p:sp>
    </p:spTree>
    <p:extLst>
      <p:ext uri="{BB962C8B-B14F-4D97-AF65-F5344CB8AC3E}">
        <p14:creationId xmlns:p14="http://schemas.microsoft.com/office/powerpoint/2010/main" val="37645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60D027F-BBC2-F12F-571B-069E586BFC8C}"/>
                  </a:ext>
                </a:extLst>
              </p:cNvPr>
              <p:cNvSpPr>
                <a:spLocks noGrp="1"/>
              </p:cNvSpPr>
              <p:nvPr>
                <p:ph idx="1"/>
              </p:nvPr>
            </p:nvSpPr>
            <p:spPr/>
            <p:txBody>
              <a:bodyPr>
                <a:normAutofit/>
              </a:bodyPr>
              <a:lstStyle/>
              <a:p>
                <a:r>
                  <a:rPr lang="en-US" sz="1600" dirty="0"/>
                  <a:t>BBR works well if there is only single flow</a:t>
                </a:r>
              </a:p>
              <a:p>
                <a:r>
                  <a:rPr lang="en-US" sz="1600" dirty="0"/>
                  <a:t>With multiple flows each sender overestimates the bottleneck bandwidth leading to a too high total </a:t>
                </a:r>
                <a:r>
                  <a:rPr lang="en-US" sz="1600" dirty="0" err="1"/>
                  <a:t>D</a:t>
                </a:r>
                <a:r>
                  <a:rPr lang="en-US" sz="1600" baseline="-25000" dirty="0" err="1"/>
                  <a:t>inflight</a:t>
                </a:r>
                <a:r>
                  <a:rPr lang="en-US" sz="1600" dirty="0"/>
                  <a:t>. As a result it leads to:</a:t>
                </a:r>
              </a:p>
              <a:p>
                <a:pPr lvl="1"/>
                <a:r>
                  <a:rPr lang="en-US" sz="1600" dirty="0"/>
                  <a:t>Increased queueing delays</a:t>
                </a:r>
              </a:p>
              <a:p>
                <a:pPr lvl="1"/>
                <a:r>
                  <a:rPr lang="en-US" sz="1600" dirty="0"/>
                  <a:t>High packet losses</a:t>
                </a:r>
              </a:p>
              <a:p>
                <a:pPr lvl="1"/>
                <a:r>
                  <a:rPr lang="en-US" sz="1600" dirty="0"/>
                  <a:t>Unfair rate sharing</a:t>
                </a:r>
                <a:br>
                  <a:rPr lang="en-US" sz="1600" dirty="0"/>
                </a:br>
                <a14:m>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𝑏</m:t>
                            </m:r>
                          </m:e>
                          <m:sub>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𝑖</m:t>
                                </m:r>
                              </m:sub>
                            </m:sSub>
                          </m:sub>
                        </m:sSub>
                      </m:e>
                    </m:acc>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𝑖</m:t>
                            </m:r>
                          </m:sub>
                        </m:sSub>
                      </m:sub>
                    </m:sSub>
                  </m:oMath>
                </a14:m>
                <a:r>
                  <a:rPr lang="en-US" sz="1600" dirty="0"/>
                  <a:t>   and also   </a:t>
                </a:r>
                <a14:m>
                  <m:oMath xmlns:m="http://schemas.openxmlformats.org/officeDocument/2006/math">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𝑖</m:t>
                        </m:r>
                      </m:sub>
                      <m:sup/>
                      <m:e>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𝑏</m:t>
                                </m:r>
                              </m:e>
                              <m:sub>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𝑖</m:t>
                                    </m:r>
                                  </m:sub>
                                </m:sSub>
                              </m:sub>
                            </m:sSub>
                          </m:e>
                        </m:acc>
                      </m:e>
                    </m:nary>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𝑟</m:t>
                        </m:r>
                      </m:sub>
                    </m:sSub>
                  </m:oMath>
                </a14:m>
                <a:r>
                  <a:rPr lang="en-US" sz="1600" dirty="0"/>
                  <a:t>, which leads to </a:t>
                </a:r>
                <a14:m>
                  <m:oMath xmlns:m="http://schemas.openxmlformats.org/officeDocument/2006/math">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𝑖</m:t>
                        </m:r>
                      </m:sub>
                      <m:sup/>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𝑠</m:t>
                            </m:r>
                          </m:e>
                          <m:sub>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𝑖</m:t>
                                </m:r>
                              </m:sub>
                            </m:sSub>
                          </m:sub>
                        </m:sSub>
                      </m:e>
                    </m:nary>
                    <m:r>
                      <a:rPr lang="en-US" sz="1600" i="1">
                        <a:latin typeface="Cambria Math" panose="02040503050406030204" pitchFamily="18" charset="0"/>
                      </a:rPr>
                      <m:t>&gt;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𝑟</m:t>
                        </m:r>
                      </m:sub>
                    </m:sSub>
                  </m:oMath>
                </a14:m>
                <a:r>
                  <a:rPr lang="en-US" sz="1600" dirty="0"/>
                  <a:t> (=&gt; overloaded link)</a:t>
                </a:r>
              </a:p>
              <a:p>
                <a:pPr marL="365760" lvl="1" indent="0">
                  <a:buNone/>
                </a:pPr>
                <a:r>
                  <a:rPr lang="en-US" sz="1600" dirty="0"/>
                  <a:t>and this can happen for for sustained periods of time. It can be shown that</a:t>
                </a:r>
                <a:br>
                  <a:rPr lang="en-US" sz="1600" dirty="0"/>
                </a:br>
                <a14:m>
                  <m:oMathPara xmlns:m="http://schemas.openxmlformats.org/officeDocument/2006/math">
                    <m:oMathParaPr>
                      <m:jc m:val="centerGroup"/>
                    </m:oMathParaPr>
                    <m:oMath xmlns:m="http://schemas.openxmlformats.org/officeDocument/2006/math">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𝑖</m:t>
                          </m:r>
                        </m:sub>
                        <m:sup/>
                        <m:e>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𝑖</m:t>
                                      </m:r>
                                    </m:sub>
                                  </m:sSub>
                                </m:sub>
                              </m:sSub>
                            </m:e>
                          </m:acc>
                        </m:e>
                      </m:nary>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𝑟</m:t>
                          </m:r>
                        </m:sub>
                      </m:sSub>
                      <m:r>
                        <a:rPr lang="en-US" sz="1600" b="0" i="1" smtClean="0">
                          <a:latin typeface="Cambria Math" panose="02040503050406030204" pitchFamily="18" charset="0"/>
                          <a:ea typeface="Cambria Math" panose="02040503050406030204" pitchFamily="18" charset="0"/>
                        </a:rPr>
                        <m:t>,1.25</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𝑟</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395478" indent="-285750"/>
                <a:r>
                  <a:rPr lang="en-US" sz="1600" dirty="0"/>
                  <a:t>As a result, the amount of inflight data steadily increases until it gets limited by the inflight cap of </a:t>
                </a:r>
                <a14:m>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𝐷</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𝑐𝑎𝑝</m:t>
                        </m:r>
                      </m:sup>
                    </m:sSubSup>
                  </m:oMath>
                </a14:m>
                <a:r>
                  <a:rPr lang="en-US" sz="1600" dirty="0"/>
                  <a:t> = 2</a:t>
                </a:r>
                <a:r>
                  <a:rPr lang="en-US" sz="1600" i="1" dirty="0"/>
                  <a:t>bdp</a:t>
                </a:r>
                <a:r>
                  <a:rPr lang="en-US" sz="1600" dirty="0"/>
                  <a:t>.</a:t>
                </a:r>
              </a:p>
              <a:p>
                <a:endParaRPr lang="en-US" sz="2000" dirty="0"/>
              </a:p>
            </p:txBody>
          </p:sp>
        </mc:Choice>
        <mc:Fallback>
          <p:sp>
            <p:nvSpPr>
              <p:cNvPr id="2" name="Content Placeholder 1">
                <a:extLst>
                  <a:ext uri="{FF2B5EF4-FFF2-40B4-BE49-F238E27FC236}">
                    <a16:creationId xmlns:a16="http://schemas.microsoft.com/office/drawing/2014/main" id="{760D027F-BBC2-F12F-571B-069E586BFC8C}"/>
                  </a:ext>
                </a:extLst>
              </p:cNvPr>
              <p:cNvSpPr>
                <a:spLocks noGrp="1" noRot="1" noChangeAspect="1" noMove="1" noResize="1" noEditPoints="1" noAdjustHandles="1" noChangeArrowheads="1" noChangeShapeType="1" noTextEdit="1"/>
              </p:cNvSpPr>
              <p:nvPr>
                <p:ph idx="1"/>
              </p:nvPr>
            </p:nvSpPr>
            <p:spPr>
              <a:blipFill>
                <a:blip r:embed="rId2"/>
                <a:stretch>
                  <a:fillRect t="-280" r="-46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B53E06B-F3C3-72B8-7488-DD814B39C4FA}"/>
              </a:ext>
            </a:extLst>
          </p:cNvPr>
          <p:cNvSpPr>
            <a:spLocks noGrp="1"/>
          </p:cNvSpPr>
          <p:nvPr>
            <p:ph type="title"/>
          </p:nvPr>
        </p:nvSpPr>
        <p:spPr/>
        <p:txBody>
          <a:bodyPr/>
          <a:lstStyle/>
          <a:p>
            <a:r>
              <a:rPr lang="en-US" dirty="0"/>
              <a:t>Issues with BBR v1</a:t>
            </a:r>
          </a:p>
        </p:txBody>
      </p:sp>
      <p:sp>
        <p:nvSpPr>
          <p:cNvPr id="4" name="TextBox 3">
            <a:extLst>
              <a:ext uri="{FF2B5EF4-FFF2-40B4-BE49-F238E27FC236}">
                <a16:creationId xmlns:a16="http://schemas.microsoft.com/office/drawing/2014/main" id="{B161CFFE-DC87-44AB-B148-42802460068B}"/>
              </a:ext>
            </a:extLst>
          </p:cNvPr>
          <p:cNvSpPr txBox="1"/>
          <p:nvPr/>
        </p:nvSpPr>
        <p:spPr>
          <a:xfrm>
            <a:off x="3703782" y="6234545"/>
            <a:ext cx="5399235" cy="261610"/>
          </a:xfrm>
          <a:prstGeom prst="rect">
            <a:avLst/>
          </a:prstGeom>
          <a:noFill/>
        </p:spPr>
        <p:txBody>
          <a:bodyPr wrap="none" rtlCol="0">
            <a:spAutoFit/>
          </a:bodyPr>
          <a:lstStyle/>
          <a:p>
            <a:r>
              <a:rPr lang="en-US" sz="1100" dirty="0"/>
              <a:t>“Experimental Evaluation of BBR Congestion Control”, Hock, Bless, Zitterbart</a:t>
            </a:r>
          </a:p>
        </p:txBody>
      </p:sp>
      <p:sp>
        <p:nvSpPr>
          <p:cNvPr id="5" name="TextBox 4">
            <a:extLst>
              <a:ext uri="{FF2B5EF4-FFF2-40B4-BE49-F238E27FC236}">
                <a16:creationId xmlns:a16="http://schemas.microsoft.com/office/drawing/2014/main" id="{C5944955-319F-0B82-3D36-D1FC5D931687}"/>
              </a:ext>
            </a:extLst>
          </p:cNvPr>
          <p:cNvSpPr txBox="1"/>
          <p:nvPr/>
        </p:nvSpPr>
        <p:spPr>
          <a:xfrm>
            <a:off x="5765243" y="2658359"/>
            <a:ext cx="1276311" cy="307777"/>
          </a:xfrm>
          <a:prstGeom prst="rect">
            <a:avLst/>
          </a:prstGeom>
          <a:noFill/>
        </p:spPr>
        <p:txBody>
          <a:bodyPr wrap="none" rtlCol="0">
            <a:spAutoFit/>
          </a:bodyPr>
          <a:lstStyle/>
          <a:p>
            <a:r>
              <a:rPr lang="en-US" sz="1400" dirty="0"/>
              <a:t>Sending rate</a:t>
            </a:r>
          </a:p>
        </p:txBody>
      </p:sp>
      <p:cxnSp>
        <p:nvCxnSpPr>
          <p:cNvPr id="7" name="Straight Arrow Connector 6">
            <a:extLst>
              <a:ext uri="{FF2B5EF4-FFF2-40B4-BE49-F238E27FC236}">
                <a16:creationId xmlns:a16="http://schemas.microsoft.com/office/drawing/2014/main" id="{D25C5420-2775-9473-6FCE-DD746ABB6FB2}"/>
              </a:ext>
            </a:extLst>
          </p:cNvPr>
          <p:cNvCxnSpPr/>
          <p:nvPr/>
        </p:nvCxnSpPr>
        <p:spPr>
          <a:xfrm flipH="1">
            <a:off x="5986021" y="2966136"/>
            <a:ext cx="216816" cy="24840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4761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line&#10;&#10;Description automatically generated with medium confidence">
            <a:extLst>
              <a:ext uri="{FF2B5EF4-FFF2-40B4-BE49-F238E27FC236}">
                <a16:creationId xmlns:a16="http://schemas.microsoft.com/office/drawing/2014/main" id="{B3638871-6107-44ED-FE38-3F038BF301F1}"/>
              </a:ext>
            </a:extLst>
          </p:cNvPr>
          <p:cNvPicPr>
            <a:picLocks noGrp="1" noChangeAspect="1"/>
          </p:cNvPicPr>
          <p:nvPr>
            <p:ph idx="1"/>
          </p:nvPr>
        </p:nvPicPr>
        <p:blipFill>
          <a:blip r:embed="rId2"/>
          <a:stretch>
            <a:fillRect/>
          </a:stretch>
        </p:blipFill>
        <p:spPr>
          <a:xfrm>
            <a:off x="1809585" y="1089196"/>
            <a:ext cx="4665106" cy="2910341"/>
          </a:xfrm>
        </p:spPr>
      </p:pic>
      <p:sp>
        <p:nvSpPr>
          <p:cNvPr id="3" name="Title 2">
            <a:extLst>
              <a:ext uri="{FF2B5EF4-FFF2-40B4-BE49-F238E27FC236}">
                <a16:creationId xmlns:a16="http://schemas.microsoft.com/office/drawing/2014/main" id="{78409D5E-AE95-7E84-FC80-11476C42CA85}"/>
              </a:ext>
            </a:extLst>
          </p:cNvPr>
          <p:cNvSpPr>
            <a:spLocks noGrp="1"/>
          </p:cNvSpPr>
          <p:nvPr>
            <p:ph type="title"/>
          </p:nvPr>
        </p:nvSpPr>
        <p:spPr/>
        <p:txBody>
          <a:bodyPr>
            <a:normAutofit fontScale="90000"/>
          </a:bodyPr>
          <a:lstStyle/>
          <a:p>
            <a:r>
              <a:rPr lang="en-US" dirty="0"/>
              <a:t>BBR with Multiple Flows: Window Limited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075932-B0C1-19AF-E42E-7E5EC793ED55}"/>
                  </a:ext>
                </a:extLst>
              </p:cNvPr>
              <p:cNvSpPr txBox="1"/>
              <p:nvPr/>
            </p:nvSpPr>
            <p:spPr>
              <a:xfrm>
                <a:off x="2484581" y="3999537"/>
                <a:ext cx="2821222" cy="417422"/>
              </a:xfrm>
              <a:prstGeom prst="rect">
                <a:avLst/>
              </a:prstGeom>
              <a:noFill/>
            </p:spPr>
            <p:txBody>
              <a:bodyPr wrap="none" rtlCol="0">
                <a:spAutoFit/>
              </a:bodyPr>
              <a:lstStyle/>
              <a:p>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𝑖</m:t>
                            </m:r>
                          </m:sub>
                          <m:sup>
                            <m:r>
                              <a:rPr lang="en-US" b="0" i="1" smtClean="0">
                                <a:latin typeface="Cambria Math" panose="02040503050406030204" pitchFamily="18" charset="0"/>
                              </a:rPr>
                              <m:t>𝑐𝑎𝑝</m:t>
                            </m:r>
                          </m:sup>
                        </m:sSubSup>
                        <m:r>
                          <a:rPr lang="en-US" b="0" i="1" smtClean="0">
                            <a:latin typeface="Cambria Math" panose="02040503050406030204" pitchFamily="18" charset="0"/>
                          </a:rPr>
                          <m:t>=2</m:t>
                        </m:r>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sub>
                            </m:sSub>
                          </m:e>
                        </m:acc>
                      </m:e>
                    </m:nary>
                  </m:oMath>
                </a14:m>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𝑅𝑇𝑇</m:t>
                            </m:r>
                          </m:e>
                          <m:sub>
                            <m:r>
                              <a:rPr lang="en-US" b="0" i="1" smtClean="0">
                                <a:latin typeface="Cambria Math" panose="02040503050406030204" pitchFamily="18" charset="0"/>
                              </a:rPr>
                              <m:t>𝑚𝑖𝑛</m:t>
                            </m:r>
                          </m:sub>
                        </m:sSub>
                      </m:e>
                    </m:acc>
                  </m:oMath>
                </a14:m>
                <a:endParaRPr lang="en-US" dirty="0"/>
              </a:p>
            </p:txBody>
          </p:sp>
        </mc:Choice>
        <mc:Fallback xmlns="">
          <p:sp>
            <p:nvSpPr>
              <p:cNvPr id="6" name="TextBox 5">
                <a:extLst>
                  <a:ext uri="{FF2B5EF4-FFF2-40B4-BE49-F238E27FC236}">
                    <a16:creationId xmlns:a16="http://schemas.microsoft.com/office/drawing/2014/main" id="{2C075932-B0C1-19AF-E42E-7E5EC793ED55}"/>
                  </a:ext>
                </a:extLst>
              </p:cNvPr>
              <p:cNvSpPr txBox="1">
                <a:spLocks noRot="1" noChangeAspect="1" noMove="1" noResize="1" noEditPoints="1" noAdjustHandles="1" noChangeArrowheads="1" noChangeShapeType="1" noTextEdit="1"/>
              </p:cNvSpPr>
              <p:nvPr/>
            </p:nvSpPr>
            <p:spPr>
              <a:xfrm>
                <a:off x="2484581" y="3999537"/>
                <a:ext cx="2821222" cy="417422"/>
              </a:xfrm>
              <a:prstGeom prst="rect">
                <a:avLst/>
              </a:prstGeom>
              <a:blipFill>
                <a:blip r:embed="rId3"/>
                <a:stretch>
                  <a:fillRect l="-11211" t="-91176" b="-1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889DA04-DE25-90BE-0D0F-7CD8814D020C}"/>
                  </a:ext>
                </a:extLst>
              </p:cNvPr>
              <p:cNvSpPr txBox="1"/>
              <p:nvPr/>
            </p:nvSpPr>
            <p:spPr>
              <a:xfrm>
                <a:off x="1283854" y="4555668"/>
                <a:ext cx="7041671" cy="417422"/>
              </a:xfrm>
              <a:prstGeom prst="rect">
                <a:avLst/>
              </a:prstGeom>
              <a:noFill/>
            </p:spPr>
            <p:txBody>
              <a:bodyPr wrap="none" rtlCol="0">
                <a:spAutoFit/>
              </a:bodyPr>
              <a:lstStyle/>
              <a:p>
                <a:r>
                  <a:rPr lang="en-US" dirty="0"/>
                  <a:t>Since </a:t>
                </a:r>
                <a14:m>
                  <m:oMath xmlns:m="http://schemas.openxmlformats.org/officeDocument/2006/math">
                    <m:nary>
                      <m:naryPr>
                        <m:chr m:val="∑"/>
                        <m:supHide m:val="on"/>
                        <m:ctrlPr>
                          <a:rPr lang="en-US" sz="1800" i="1" smtClean="0">
                            <a:latin typeface="Cambria Math" panose="02040503050406030204" pitchFamily="18" charset="0"/>
                          </a:rPr>
                        </m:ctrlPr>
                      </m:naryPr>
                      <m:sub>
                        <m:r>
                          <m:rPr>
                            <m:brk m:alnAt="7"/>
                          </m:rPr>
                          <a:rPr lang="en-US" sz="1800" i="1">
                            <a:latin typeface="Cambria Math" panose="02040503050406030204" pitchFamily="18" charset="0"/>
                          </a:rPr>
                          <m:t>𝑖</m:t>
                        </m:r>
                      </m:sub>
                      <m:sup/>
                      <m:e>
                        <m:acc>
                          <m:accPr>
                            <m:chr m:val="̂"/>
                            <m:ctrlPr>
                              <a:rPr lang="en-US" sz="1800" i="1">
                                <a:latin typeface="Cambria Math" panose="02040503050406030204" pitchFamily="18" charset="0"/>
                              </a:rPr>
                            </m:ctrlPr>
                          </m:accPr>
                          <m:e>
                            <m:sSub>
                              <m:sSubPr>
                                <m:ctrlPr>
                                  <a:rPr lang="en-US" sz="1800" i="1">
                                    <a:latin typeface="Cambria Math" panose="02040503050406030204" pitchFamily="18" charset="0"/>
                                  </a:rPr>
                                </m:ctrlPr>
                              </m:sSubPr>
                              <m:e>
                                <m:r>
                                  <a:rPr lang="en-US" sz="1800" i="1">
                                    <a:latin typeface="Cambria Math" panose="02040503050406030204" pitchFamily="18" charset="0"/>
                                  </a:rPr>
                                  <m:t>𝑏</m:t>
                                </m:r>
                              </m:e>
                              <m:sub>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𝑖</m:t>
                                    </m:r>
                                  </m:sub>
                                </m:sSub>
                              </m:sub>
                            </m:sSub>
                          </m:e>
                        </m:acc>
                      </m:e>
                    </m:nary>
                    <m:r>
                      <a:rPr lang="en-US" sz="1800" i="1" smtClean="0">
                        <a:latin typeface="Cambria Math" panose="02040503050406030204" pitchFamily="18" charset="0"/>
                        <a:ea typeface="Cambria Math" panose="02040503050406030204" pitchFamily="18" charset="0"/>
                      </a:rPr>
                      <m:t>∈</m:t>
                    </m:r>
                    <m:d>
                      <m:dPr>
                        <m:beg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𝑟</m:t>
                            </m:r>
                          </m:sub>
                        </m:sSub>
                        <m:r>
                          <a:rPr lang="en-US" sz="1800" b="0" i="1" smtClean="0">
                            <a:latin typeface="Cambria Math" panose="02040503050406030204" pitchFamily="18" charset="0"/>
                            <a:ea typeface="Cambria Math" panose="02040503050406030204" pitchFamily="18" charset="0"/>
                          </a:rPr>
                          <m:t>,1.25</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𝑏</m:t>
                            </m:r>
                          </m:e>
                          <m:sub>
                            <m:r>
                              <a:rPr lang="en-US" sz="1800" b="0" i="1" smtClean="0">
                                <a:latin typeface="Cambria Math" panose="02040503050406030204" pitchFamily="18" charset="0"/>
                                <a:ea typeface="Cambria Math" panose="02040503050406030204" pitchFamily="18" charset="0"/>
                              </a:rPr>
                              <m:t>𝑟</m:t>
                            </m:r>
                          </m:sub>
                        </m:sSub>
                      </m:e>
                    </m:d>
                  </m:oMath>
                </a14:m>
                <a:r>
                  <a:rPr lang="en-US" sz="1800" dirty="0"/>
                  <a:t> it follows that </a:t>
                </a:r>
                <a14:m>
                  <m:oMath xmlns:m="http://schemas.openxmlformats.org/officeDocument/2006/math">
                    <m:r>
                      <a:rPr lang="en-US" sz="1800" b="0" i="1" smtClean="0">
                        <a:latin typeface="Cambria Math" panose="02040503050406030204" pitchFamily="18" charset="0"/>
                      </a:rPr>
                      <m:t>2</m:t>
                    </m:r>
                    <m:r>
                      <a:rPr lang="en-US" sz="1800" b="0" i="1" smtClean="0">
                        <a:latin typeface="Cambria Math" panose="02040503050406030204" pitchFamily="18" charset="0"/>
                      </a:rPr>
                      <m:t>𝑏𝑑𝑝</m:t>
                    </m:r>
                    <m:r>
                      <a:rPr lang="en-US" sz="1800" b="0" i="1"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𝐷</m:t>
                            </m:r>
                          </m:e>
                          <m:sub>
                            <m:r>
                              <a:rPr lang="en-US" i="1">
                                <a:latin typeface="Cambria Math" panose="02040503050406030204" pitchFamily="18" charset="0"/>
                              </a:rPr>
                              <m:t>𝑖</m:t>
                            </m:r>
                          </m:sub>
                          <m:sup>
                            <m:r>
                              <a:rPr lang="en-US" i="1">
                                <a:latin typeface="Cambria Math" panose="02040503050406030204" pitchFamily="18" charset="0"/>
                              </a:rPr>
                              <m:t>𝑐𝑎𝑝</m:t>
                            </m:r>
                          </m:sup>
                        </m:sSubSup>
                        <m:r>
                          <a:rPr lang="en-US" b="0" i="1" smtClean="0">
                            <a:latin typeface="Cambria Math" panose="02040503050406030204" pitchFamily="18" charset="0"/>
                          </a:rPr>
                          <m:t>&lt;</m:t>
                        </m:r>
                        <m:r>
                          <a:rPr lang="en-US" i="1">
                            <a:latin typeface="Cambria Math" panose="02040503050406030204" pitchFamily="18" charset="0"/>
                          </a:rPr>
                          <m:t>2</m:t>
                        </m:r>
                        <m:r>
                          <a:rPr lang="en-US" b="0" i="1" smtClean="0">
                            <a:latin typeface="Cambria Math" panose="02040503050406030204" pitchFamily="18" charset="0"/>
                          </a:rPr>
                          <m:t>.5</m:t>
                        </m:r>
                        <m:r>
                          <a:rPr lang="en-US" b="0" i="1" smtClean="0">
                            <a:latin typeface="Cambria Math" panose="02040503050406030204" pitchFamily="18" charset="0"/>
                          </a:rPr>
                          <m:t>𝑏𝑑𝑝</m:t>
                        </m:r>
                      </m:e>
                    </m:nary>
                  </m:oMath>
                </a14:m>
                <a:endParaRPr lang="en-US" sz="1800" dirty="0"/>
              </a:p>
            </p:txBody>
          </p:sp>
        </mc:Choice>
        <mc:Fallback xmlns="">
          <p:sp>
            <p:nvSpPr>
              <p:cNvPr id="7" name="TextBox 6">
                <a:extLst>
                  <a:ext uri="{FF2B5EF4-FFF2-40B4-BE49-F238E27FC236}">
                    <a16:creationId xmlns:a16="http://schemas.microsoft.com/office/drawing/2014/main" id="{5889DA04-DE25-90BE-0D0F-7CD8814D020C}"/>
                  </a:ext>
                </a:extLst>
              </p:cNvPr>
              <p:cNvSpPr txBox="1">
                <a:spLocks noRot="1" noChangeAspect="1" noMove="1" noResize="1" noEditPoints="1" noAdjustHandles="1" noChangeArrowheads="1" noChangeShapeType="1" noTextEdit="1"/>
              </p:cNvSpPr>
              <p:nvPr/>
            </p:nvSpPr>
            <p:spPr>
              <a:xfrm>
                <a:off x="1283854" y="4555668"/>
                <a:ext cx="7041671" cy="417422"/>
              </a:xfrm>
              <a:prstGeom prst="rect">
                <a:avLst/>
              </a:prstGeom>
              <a:blipFill>
                <a:blip r:embed="rId4"/>
                <a:stretch>
                  <a:fillRect l="-901" t="-91176" b="-1411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EE039D7-7082-22AE-54F6-94BF911F1FE6}"/>
              </a:ext>
            </a:extLst>
          </p:cNvPr>
          <p:cNvSpPr txBox="1"/>
          <p:nvPr/>
        </p:nvSpPr>
        <p:spPr>
          <a:xfrm>
            <a:off x="457200" y="5111799"/>
            <a:ext cx="8435323" cy="584775"/>
          </a:xfrm>
          <a:prstGeom prst="rect">
            <a:avLst/>
          </a:prstGeom>
          <a:noFill/>
        </p:spPr>
        <p:txBody>
          <a:bodyPr wrap="none" rtlCol="0">
            <a:spAutoFit/>
          </a:bodyPr>
          <a:lstStyle/>
          <a:p>
            <a:r>
              <a:rPr lang="en-US" sz="1600" dirty="0"/>
              <a:t>This means that multiple BBR flows typically create a queuing delay of about one to</a:t>
            </a:r>
          </a:p>
          <a:p>
            <a:r>
              <a:rPr lang="en-US" sz="1600" dirty="0"/>
              <a:t>1.5 times the RTT</a:t>
            </a:r>
          </a:p>
        </p:txBody>
      </p:sp>
      <p:sp>
        <p:nvSpPr>
          <p:cNvPr id="9" name="TextBox 8">
            <a:extLst>
              <a:ext uri="{FF2B5EF4-FFF2-40B4-BE49-F238E27FC236}">
                <a16:creationId xmlns:a16="http://schemas.microsoft.com/office/drawing/2014/main" id="{CCCA08DA-83DF-0045-84C1-40F3EA6E255E}"/>
              </a:ext>
            </a:extLst>
          </p:cNvPr>
          <p:cNvSpPr txBox="1"/>
          <p:nvPr/>
        </p:nvSpPr>
        <p:spPr>
          <a:xfrm>
            <a:off x="6474691" y="2153251"/>
            <a:ext cx="2481769" cy="1077218"/>
          </a:xfrm>
          <a:prstGeom prst="rect">
            <a:avLst/>
          </a:prstGeom>
          <a:noFill/>
          <a:ln>
            <a:solidFill>
              <a:schemeClr val="accent1"/>
            </a:solidFill>
          </a:ln>
        </p:spPr>
        <p:txBody>
          <a:bodyPr wrap="none" rtlCol="0">
            <a:spAutoFit/>
          </a:bodyPr>
          <a:lstStyle/>
          <a:p>
            <a:pPr algn="ctr"/>
            <a:r>
              <a:rPr lang="en-US" sz="1600" dirty="0"/>
              <a:t>As a result of BW</a:t>
            </a:r>
            <a:br>
              <a:rPr lang="en-US" sz="1600" dirty="0"/>
            </a:br>
            <a:r>
              <a:rPr lang="en-US" sz="1600" dirty="0"/>
              <a:t>overestimation, the</a:t>
            </a:r>
            <a:br>
              <a:rPr lang="en-US" sz="1600" dirty="0"/>
            </a:br>
            <a:r>
              <a:rPr lang="en-US" sz="1600" dirty="0"/>
              <a:t>inflight cap is regularly</a:t>
            </a:r>
            <a:br>
              <a:rPr lang="en-US" sz="1600" dirty="0"/>
            </a:br>
            <a:r>
              <a:rPr lang="en-US" sz="1600" dirty="0"/>
              <a:t>reached</a:t>
            </a:r>
          </a:p>
        </p:txBody>
      </p:sp>
      <p:sp>
        <p:nvSpPr>
          <p:cNvPr id="2" name="TextBox 1">
            <a:extLst>
              <a:ext uri="{FF2B5EF4-FFF2-40B4-BE49-F238E27FC236}">
                <a16:creationId xmlns:a16="http://schemas.microsoft.com/office/drawing/2014/main" id="{87EBF535-310E-CD2E-7917-8436E67DF72B}"/>
              </a:ext>
            </a:extLst>
          </p:cNvPr>
          <p:cNvSpPr txBox="1"/>
          <p:nvPr/>
        </p:nvSpPr>
        <p:spPr>
          <a:xfrm>
            <a:off x="2159590" y="5803005"/>
            <a:ext cx="6732933" cy="584775"/>
          </a:xfrm>
          <a:prstGeom prst="rect">
            <a:avLst/>
          </a:prstGeom>
          <a:solidFill>
            <a:schemeClr val="bg2"/>
          </a:solidFill>
          <a:ln>
            <a:solidFill>
              <a:schemeClr val="accent1"/>
            </a:solidFill>
          </a:ln>
        </p:spPr>
        <p:txBody>
          <a:bodyPr wrap="none" rtlCol="0">
            <a:spAutoFit/>
          </a:bodyPr>
          <a:lstStyle/>
          <a:p>
            <a:pPr algn="ctr"/>
            <a:r>
              <a:rPr lang="en-US" sz="1600" dirty="0"/>
              <a:t>Multiple BBR flows operate at their in-flight cap in buffer-bloated</a:t>
            </a:r>
          </a:p>
          <a:p>
            <a:pPr algn="ctr"/>
            <a:r>
              <a:rPr lang="en-US" sz="1600" dirty="0"/>
              <a:t>Networks, i.e. it effectively becomes a windows based protocol!</a:t>
            </a:r>
          </a:p>
        </p:txBody>
      </p:sp>
    </p:spTree>
    <p:extLst>
      <p:ext uri="{BB962C8B-B14F-4D97-AF65-F5344CB8AC3E}">
        <p14:creationId xmlns:p14="http://schemas.microsoft.com/office/powerpoint/2010/main" val="2307539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52EF7D-212B-3A43-F2C1-67004B3193E8}"/>
              </a:ext>
            </a:extLst>
          </p:cNvPr>
          <p:cNvSpPr>
            <a:spLocks noGrp="1"/>
          </p:cNvSpPr>
          <p:nvPr>
            <p:ph type="title"/>
          </p:nvPr>
        </p:nvSpPr>
        <p:spPr/>
        <p:txBody>
          <a:bodyPr/>
          <a:lstStyle/>
          <a:p>
            <a:r>
              <a:rPr lang="en-US" dirty="0"/>
              <a:t>BBR with a Multiple Flows</a:t>
            </a:r>
          </a:p>
        </p:txBody>
      </p:sp>
      <p:sp>
        <p:nvSpPr>
          <p:cNvPr id="6" name="TextBox 5">
            <a:extLst>
              <a:ext uri="{FF2B5EF4-FFF2-40B4-BE49-F238E27FC236}">
                <a16:creationId xmlns:a16="http://schemas.microsoft.com/office/drawing/2014/main" id="{D2ECFDF3-3194-1CC2-1787-E71CF7258F33}"/>
              </a:ext>
            </a:extLst>
          </p:cNvPr>
          <p:cNvSpPr txBox="1"/>
          <p:nvPr/>
        </p:nvSpPr>
        <p:spPr>
          <a:xfrm>
            <a:off x="6234545" y="1080655"/>
            <a:ext cx="1935145" cy="369332"/>
          </a:xfrm>
          <a:prstGeom prst="rect">
            <a:avLst/>
          </a:prstGeom>
          <a:noFill/>
        </p:spPr>
        <p:txBody>
          <a:bodyPr wrap="none" rtlCol="0">
            <a:spAutoFit/>
          </a:bodyPr>
          <a:lstStyle/>
          <a:p>
            <a:r>
              <a:rPr lang="en-US" dirty="0" err="1"/>
              <a:t>RTT</a:t>
            </a:r>
            <a:r>
              <a:rPr lang="en-US" baseline="-25000" dirty="0" err="1"/>
              <a:t>min</a:t>
            </a:r>
            <a:r>
              <a:rPr lang="en-US" dirty="0"/>
              <a:t> = 20 </a:t>
            </a:r>
            <a:r>
              <a:rPr lang="en-US" dirty="0" err="1"/>
              <a:t>ms</a:t>
            </a:r>
            <a:endParaRPr lang="en-US" dirty="0"/>
          </a:p>
        </p:txBody>
      </p:sp>
      <p:pic>
        <p:nvPicPr>
          <p:cNvPr id="8" name="Content Placeholder 7" descr="A graph of a graph of a graph&#10;&#10;Description automatically generated with medium confidence">
            <a:extLst>
              <a:ext uri="{FF2B5EF4-FFF2-40B4-BE49-F238E27FC236}">
                <a16:creationId xmlns:a16="http://schemas.microsoft.com/office/drawing/2014/main" id="{8D92EEE8-7942-AF40-A695-7792B4DEDCCF}"/>
              </a:ext>
            </a:extLst>
          </p:cNvPr>
          <p:cNvPicPr>
            <a:picLocks noGrp="1" noChangeAspect="1"/>
          </p:cNvPicPr>
          <p:nvPr>
            <p:ph idx="1"/>
          </p:nvPr>
        </p:nvPicPr>
        <p:blipFill>
          <a:blip r:embed="rId2"/>
          <a:stretch>
            <a:fillRect/>
          </a:stretch>
        </p:blipFill>
        <p:spPr>
          <a:xfrm>
            <a:off x="457200" y="1587174"/>
            <a:ext cx="8229600" cy="2189526"/>
          </a:xfrm>
        </p:spPr>
      </p:pic>
      <p:sp>
        <p:nvSpPr>
          <p:cNvPr id="9" name="TextBox 8">
            <a:extLst>
              <a:ext uri="{FF2B5EF4-FFF2-40B4-BE49-F238E27FC236}">
                <a16:creationId xmlns:a16="http://schemas.microsoft.com/office/drawing/2014/main" id="{21875F0C-2067-3DF2-E177-F74BFE7FD499}"/>
              </a:ext>
            </a:extLst>
          </p:cNvPr>
          <p:cNvSpPr txBox="1"/>
          <p:nvPr/>
        </p:nvSpPr>
        <p:spPr>
          <a:xfrm>
            <a:off x="588377" y="4128655"/>
            <a:ext cx="7973658"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It can be observed that the RTT is increased to a value around 40 </a:t>
            </a:r>
            <a:r>
              <a:rPr lang="en-US" sz="1600" dirty="0" err="1"/>
              <a:t>ms</a:t>
            </a:r>
            <a:r>
              <a:rPr lang="en-US" sz="1600" dirty="0"/>
              <a:t> most </a:t>
            </a:r>
            <a:br>
              <a:rPr lang="en-US" sz="1600" dirty="0"/>
            </a:br>
            <a:r>
              <a:rPr lang="en-US" sz="1600" dirty="0"/>
              <a:t>of the time</a:t>
            </a:r>
          </a:p>
          <a:p>
            <a:pPr marL="285750" indent="-285750">
              <a:buFont typeface="Arial" panose="020B0604020202020204" pitchFamily="34" charset="0"/>
              <a:buChar char="•"/>
            </a:pPr>
            <a:r>
              <a:rPr lang="en-US" sz="1600" dirty="0"/>
              <a:t>The peak at the beginning is caused by the startup phase of BBR.</a:t>
            </a:r>
          </a:p>
        </p:txBody>
      </p:sp>
    </p:spTree>
    <p:extLst>
      <p:ext uri="{BB962C8B-B14F-4D97-AF65-F5344CB8AC3E}">
        <p14:creationId xmlns:p14="http://schemas.microsoft.com/office/powerpoint/2010/main" val="1923594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line&#10;&#10;Description automatically generated with medium confidence">
            <a:extLst>
              <a:ext uri="{FF2B5EF4-FFF2-40B4-BE49-F238E27FC236}">
                <a16:creationId xmlns:a16="http://schemas.microsoft.com/office/drawing/2014/main" id="{B3638871-6107-44ED-FE38-3F038BF301F1}"/>
              </a:ext>
            </a:extLst>
          </p:cNvPr>
          <p:cNvPicPr>
            <a:picLocks noGrp="1" noChangeAspect="1"/>
          </p:cNvPicPr>
          <p:nvPr>
            <p:ph idx="1"/>
          </p:nvPr>
        </p:nvPicPr>
        <p:blipFill>
          <a:blip r:embed="rId2"/>
          <a:stretch>
            <a:fillRect/>
          </a:stretch>
        </p:blipFill>
        <p:spPr>
          <a:xfrm>
            <a:off x="1809585" y="1089196"/>
            <a:ext cx="4665106" cy="2910341"/>
          </a:xfrm>
        </p:spPr>
      </p:pic>
      <p:sp>
        <p:nvSpPr>
          <p:cNvPr id="3" name="Title 2">
            <a:extLst>
              <a:ext uri="{FF2B5EF4-FFF2-40B4-BE49-F238E27FC236}">
                <a16:creationId xmlns:a16="http://schemas.microsoft.com/office/drawing/2014/main" id="{78409D5E-AE95-7E84-FC80-11476C42CA85}"/>
              </a:ext>
            </a:extLst>
          </p:cNvPr>
          <p:cNvSpPr>
            <a:spLocks noGrp="1"/>
          </p:cNvSpPr>
          <p:nvPr>
            <p:ph type="title"/>
          </p:nvPr>
        </p:nvSpPr>
        <p:spPr>
          <a:xfrm>
            <a:off x="457200" y="173567"/>
            <a:ext cx="8229600" cy="1143000"/>
          </a:xfrm>
        </p:spPr>
        <p:txBody>
          <a:bodyPr>
            <a:normAutofit fontScale="90000"/>
          </a:bodyPr>
          <a:lstStyle/>
          <a:p>
            <a:r>
              <a:rPr lang="en-US" dirty="0"/>
              <a:t>BBR with Large Buffers: Un-Fairness with RTT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05C891A-E187-3906-6A52-24E851324E3B}"/>
                  </a:ext>
                </a:extLst>
              </p:cNvPr>
              <p:cNvSpPr txBox="1"/>
              <p:nvPr/>
            </p:nvSpPr>
            <p:spPr>
              <a:xfrm>
                <a:off x="457200" y="4229320"/>
                <a:ext cx="8533105" cy="1655774"/>
              </a:xfrm>
              <a:prstGeom prst="rect">
                <a:avLst/>
              </a:prstGeom>
              <a:noFill/>
            </p:spPr>
            <p:txBody>
              <a:bodyPr wrap="none" rtlCol="0">
                <a:spAutoFit/>
              </a:bodyPr>
              <a:lstStyle/>
              <a:p>
                <a:r>
                  <a:rPr lang="en-US" sz="1600" dirty="0"/>
                  <a:t>If flows with different RTTs share a bottleneck, a flow </a:t>
                </a:r>
                <a:r>
                  <a:rPr lang="en-US" sz="1600" dirty="0" err="1"/>
                  <a:t>i</a:t>
                </a:r>
                <a:r>
                  <a:rPr lang="en-US" sz="1600" dirty="0"/>
                  <a:t> with a larger RTT than a </a:t>
                </a:r>
                <a:br>
                  <a:rPr lang="en-US" sz="1600" dirty="0"/>
                </a:br>
                <a:r>
                  <a:rPr lang="en-US" sz="1600" dirty="0"/>
                  <a:t>flow j will usually get a larger rate share than j.</a:t>
                </a:r>
              </a:p>
              <a:p>
                <a:pPr marL="285750" indent="-285750">
                  <a:buFont typeface="Arial" panose="020B0604020202020204" pitchFamily="34" charset="0"/>
                  <a:buChar char="•"/>
                </a:pPr>
                <a:r>
                  <a:rPr lang="en-US" sz="1600" dirty="0"/>
                  <a:t>Since </a:t>
                </a:r>
                <a14:m>
                  <m:oMath xmlns:m="http://schemas.openxmlformats.org/officeDocument/2006/math">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𝐷</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𝑐𝑎𝑝</m:t>
                        </m:r>
                      </m:sup>
                    </m:sSubSup>
                  </m:oMath>
                </a14:m>
                <a:r>
                  <a:rPr lang="en-US" sz="1600" dirty="0"/>
                  <a:t> depends on RTT, it follows that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𝐷</m:t>
                        </m:r>
                      </m:e>
                      <m:sub>
                        <m:r>
                          <a:rPr lang="en-US" sz="1600" i="1">
                            <a:latin typeface="Cambria Math" panose="02040503050406030204" pitchFamily="18" charset="0"/>
                          </a:rPr>
                          <m:t>𝑖</m:t>
                        </m:r>
                      </m:sub>
                      <m:sup>
                        <m:r>
                          <a:rPr lang="en-US" sz="1600" i="1">
                            <a:latin typeface="Cambria Math" panose="02040503050406030204" pitchFamily="18" charset="0"/>
                          </a:rPr>
                          <m:t>𝑐𝑎𝑝</m:t>
                        </m:r>
                      </m:sup>
                    </m:sSubSup>
                    <m:r>
                      <a:rPr lang="en-US" sz="1600" b="0" i="1" smtClean="0">
                        <a:latin typeface="Cambria Math" panose="02040503050406030204" pitchFamily="18" charset="0"/>
                      </a:rPr>
                      <m:t>&gt;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𝐷</m:t>
                        </m:r>
                      </m:e>
                      <m:sub>
                        <m:r>
                          <a:rPr lang="en-US" sz="1600" b="0" i="1" smtClean="0">
                            <a:latin typeface="Cambria Math" panose="02040503050406030204" pitchFamily="18" charset="0"/>
                          </a:rPr>
                          <m:t>𝑗</m:t>
                        </m:r>
                      </m:sub>
                      <m:sup>
                        <m:r>
                          <a:rPr lang="en-US" sz="1600" b="0" i="1" smtClean="0">
                            <a:latin typeface="Cambria Math" panose="02040503050406030204" pitchFamily="18" charset="0"/>
                          </a:rPr>
                          <m:t>𝑐𝑎𝑝</m:t>
                        </m:r>
                      </m:sup>
                    </m:sSubSup>
                  </m:oMath>
                </a14:m>
                <a:endParaRPr lang="en-US" sz="1600" dirty="0"/>
              </a:p>
              <a:p>
                <a:pPr marL="285750" indent="-285750">
                  <a:buFont typeface="Arial" panose="020B0604020202020204" pitchFamily="34" charset="0"/>
                  <a:buChar char="•"/>
                </a:pPr>
                <a:r>
                  <a:rPr lang="en-US" sz="1600" dirty="0"/>
                  <a:t>Most of this data is queued at the bottleneck, which means that flow i can queue</a:t>
                </a:r>
                <a:br>
                  <a:rPr lang="en-US" sz="1600" dirty="0"/>
                </a:br>
                <a:r>
                  <a:rPr lang="en-US" sz="1600" dirty="0"/>
                  <a:t>more data than flow j before reaching inflight cap</a:t>
                </a:r>
              </a:p>
              <a:p>
                <a:pPr marL="285750" indent="-285750">
                  <a:buFont typeface="Arial" panose="020B0604020202020204" pitchFamily="34" charset="0"/>
                  <a:buChar char="•"/>
                </a:pPr>
                <a:r>
                  <a:rPr lang="en-US" sz="1600" dirty="0"/>
                  <a:t>This results in a larger rate share for flow </a:t>
                </a:r>
                <a:r>
                  <a:rPr lang="en-US" sz="1600" dirty="0" err="1"/>
                  <a:t>i</a:t>
                </a:r>
                <a:r>
                  <a:rPr lang="en-US" sz="1600" dirty="0"/>
                  <a:t> which further increases </a:t>
                </a:r>
                <a14:m>
                  <m:oMath xmlns:m="http://schemas.openxmlformats.org/officeDocument/2006/math">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𝐷</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𝑐𝑎𝑝</m:t>
                        </m:r>
                      </m:sup>
                    </m:sSubSup>
                  </m:oMath>
                </a14:m>
                <a:endParaRPr lang="en-US" sz="1600" dirty="0"/>
              </a:p>
            </p:txBody>
          </p:sp>
        </mc:Choice>
        <mc:Fallback xmlns="">
          <p:sp>
            <p:nvSpPr>
              <p:cNvPr id="2" name="TextBox 1">
                <a:extLst>
                  <a:ext uri="{FF2B5EF4-FFF2-40B4-BE49-F238E27FC236}">
                    <a16:creationId xmlns:a16="http://schemas.microsoft.com/office/drawing/2014/main" id="{E05C891A-E187-3906-6A52-24E851324E3B}"/>
                  </a:ext>
                </a:extLst>
              </p:cNvPr>
              <p:cNvSpPr txBox="1">
                <a:spLocks noRot="1" noChangeAspect="1" noMove="1" noResize="1" noEditPoints="1" noAdjustHandles="1" noChangeArrowheads="1" noChangeShapeType="1" noTextEdit="1"/>
              </p:cNvSpPr>
              <p:nvPr/>
            </p:nvSpPr>
            <p:spPr>
              <a:xfrm>
                <a:off x="457200" y="4229320"/>
                <a:ext cx="8533105" cy="1655774"/>
              </a:xfrm>
              <a:prstGeom prst="rect">
                <a:avLst/>
              </a:prstGeom>
              <a:blipFill>
                <a:blip r:embed="rId3"/>
                <a:stretch>
                  <a:fillRect l="-446" t="-1527" b="-3817"/>
                </a:stretch>
              </a:blipFill>
            </p:spPr>
            <p:txBody>
              <a:bodyPr/>
              <a:lstStyle/>
              <a:p>
                <a:r>
                  <a:rPr lang="en-US">
                    <a:noFill/>
                  </a:rPr>
                  <a:t> </a:t>
                </a:r>
              </a:p>
            </p:txBody>
          </p:sp>
        </mc:Fallback>
      </mc:AlternateContent>
    </p:spTree>
    <p:extLst>
      <p:ext uri="{BB962C8B-B14F-4D97-AF65-F5344CB8AC3E}">
        <p14:creationId xmlns:p14="http://schemas.microsoft.com/office/powerpoint/2010/main" val="1896786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iagram&#10;&#10;Description automatically generated">
            <a:extLst>
              <a:ext uri="{FF2B5EF4-FFF2-40B4-BE49-F238E27FC236}">
                <a16:creationId xmlns:a16="http://schemas.microsoft.com/office/drawing/2014/main" id="{C4D93ADE-FB55-5100-3EBD-7A94234E07CE}"/>
              </a:ext>
            </a:extLst>
          </p:cNvPr>
          <p:cNvPicPr>
            <a:picLocks noGrp="1" noChangeAspect="1"/>
          </p:cNvPicPr>
          <p:nvPr>
            <p:ph idx="1"/>
          </p:nvPr>
        </p:nvPicPr>
        <p:blipFill>
          <a:blip r:embed="rId2"/>
          <a:stretch>
            <a:fillRect/>
          </a:stretch>
        </p:blipFill>
        <p:spPr>
          <a:xfrm>
            <a:off x="2905599" y="1219345"/>
            <a:ext cx="2691637" cy="2812418"/>
          </a:xfrm>
        </p:spPr>
      </p:pic>
      <p:sp>
        <p:nvSpPr>
          <p:cNvPr id="3" name="Title 2">
            <a:extLst>
              <a:ext uri="{FF2B5EF4-FFF2-40B4-BE49-F238E27FC236}">
                <a16:creationId xmlns:a16="http://schemas.microsoft.com/office/drawing/2014/main" id="{9739380E-C149-9A6C-4FEB-CBB23EC74D97}"/>
              </a:ext>
            </a:extLst>
          </p:cNvPr>
          <p:cNvSpPr>
            <a:spLocks noGrp="1"/>
          </p:cNvSpPr>
          <p:nvPr>
            <p:ph type="title"/>
          </p:nvPr>
        </p:nvSpPr>
        <p:spPr/>
        <p:txBody>
          <a:bodyPr/>
          <a:lstStyle/>
          <a:p>
            <a:r>
              <a:rPr lang="en-US" dirty="0"/>
              <a:t>BBR with Small Buffers</a:t>
            </a:r>
          </a:p>
        </p:txBody>
      </p:sp>
      <p:sp>
        <p:nvSpPr>
          <p:cNvPr id="6" name="TextBox 5">
            <a:extLst>
              <a:ext uri="{FF2B5EF4-FFF2-40B4-BE49-F238E27FC236}">
                <a16:creationId xmlns:a16="http://schemas.microsoft.com/office/drawing/2014/main" id="{0E6BC712-4381-18C5-A2B1-66119E6DF0B2}"/>
              </a:ext>
            </a:extLst>
          </p:cNvPr>
          <p:cNvSpPr txBox="1"/>
          <p:nvPr/>
        </p:nvSpPr>
        <p:spPr>
          <a:xfrm>
            <a:off x="457200" y="4031763"/>
            <a:ext cx="8021782"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If the bottleneck buffer is smaller than a </a:t>
            </a:r>
            <a:r>
              <a:rPr lang="en-US" sz="1400" dirty="0" err="1"/>
              <a:t>bdp</a:t>
            </a:r>
            <a:r>
              <a:rPr lang="en-US" sz="1400" dirty="0"/>
              <a:t> the bottleneck buffer is exhausted before the inflight cap is reached.</a:t>
            </a:r>
          </a:p>
          <a:p>
            <a:pPr marL="285750" indent="-285750">
              <a:buFont typeface="Arial" panose="020B0604020202020204" pitchFamily="34" charset="0"/>
              <a:buChar char="•"/>
            </a:pPr>
            <a:r>
              <a:rPr lang="en-US" sz="1400" dirty="0"/>
              <a:t>This means point (B) is reached and packet loss occurs</a:t>
            </a:r>
          </a:p>
          <a:p>
            <a:pPr marL="285750" indent="-285750">
              <a:buFont typeface="Arial" panose="020B0604020202020204" pitchFamily="34" charset="0"/>
              <a:buChar char="•"/>
            </a:pPr>
            <a:r>
              <a:rPr lang="en-US" sz="1400" dirty="0"/>
              <a:t>In order to handle non-congestion related packet loss, BBR does not back off if packet loss is detected. </a:t>
            </a:r>
            <a:r>
              <a:rPr lang="en-US" sz="1400" dirty="0">
                <a:solidFill>
                  <a:schemeClr val="accent1"/>
                </a:solidFill>
              </a:rPr>
              <a:t>But in this case the packet loss is caused by congestion.</a:t>
            </a:r>
          </a:p>
          <a:p>
            <a:pPr marL="285750" indent="-285750">
              <a:buFont typeface="Arial" panose="020B0604020202020204" pitchFamily="34" charset="0"/>
              <a:buChar char="•"/>
            </a:pPr>
            <a:r>
              <a:rPr lang="en-US" sz="1400" dirty="0"/>
              <a:t>Since BBR has no means to distinguish congestion related from non-congestion related loss, point (B) is actually crossed, which can lead to massive amounts of packet loss</a:t>
            </a:r>
          </a:p>
        </p:txBody>
      </p:sp>
      <p:sp>
        <p:nvSpPr>
          <p:cNvPr id="2" name="TextBox 1">
            <a:extLst>
              <a:ext uri="{FF2B5EF4-FFF2-40B4-BE49-F238E27FC236}">
                <a16:creationId xmlns:a16="http://schemas.microsoft.com/office/drawing/2014/main" id="{8D73CCB8-9529-7694-722F-861D8221BAF5}"/>
              </a:ext>
            </a:extLst>
          </p:cNvPr>
          <p:cNvSpPr txBox="1"/>
          <p:nvPr/>
        </p:nvSpPr>
        <p:spPr>
          <a:xfrm>
            <a:off x="2905599" y="5883564"/>
            <a:ext cx="5785558" cy="646331"/>
          </a:xfrm>
          <a:prstGeom prst="rect">
            <a:avLst/>
          </a:prstGeom>
          <a:solidFill>
            <a:schemeClr val="bg2"/>
          </a:solidFill>
          <a:ln>
            <a:solidFill>
              <a:schemeClr val="accent1"/>
            </a:solidFill>
          </a:ln>
        </p:spPr>
        <p:txBody>
          <a:bodyPr wrap="none" rtlCol="0">
            <a:spAutoFit/>
          </a:bodyPr>
          <a:lstStyle/>
          <a:p>
            <a:r>
              <a:rPr lang="en-US" dirty="0"/>
              <a:t>BBR v1 does not have any mechanism to deal with</a:t>
            </a:r>
            <a:br>
              <a:rPr lang="en-US" dirty="0"/>
            </a:br>
            <a:r>
              <a:rPr lang="en-US" dirty="0"/>
              <a:t>packet loss (other than re-transmission)!</a:t>
            </a:r>
          </a:p>
        </p:txBody>
      </p:sp>
    </p:spTree>
    <p:extLst>
      <p:ext uri="{BB962C8B-B14F-4D97-AF65-F5344CB8AC3E}">
        <p14:creationId xmlns:p14="http://schemas.microsoft.com/office/powerpoint/2010/main" val="2663756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lines&#10;&#10;Description automatically generated">
            <a:extLst>
              <a:ext uri="{FF2B5EF4-FFF2-40B4-BE49-F238E27FC236}">
                <a16:creationId xmlns:a16="http://schemas.microsoft.com/office/drawing/2014/main" id="{731D8EF3-949B-BB47-3705-73CB00CFE70F}"/>
              </a:ext>
            </a:extLst>
          </p:cNvPr>
          <p:cNvPicPr>
            <a:picLocks noGrp="1" noChangeAspect="1"/>
          </p:cNvPicPr>
          <p:nvPr>
            <p:ph idx="1"/>
          </p:nvPr>
        </p:nvPicPr>
        <p:blipFill>
          <a:blip r:embed="rId2"/>
          <a:stretch>
            <a:fillRect/>
          </a:stretch>
        </p:blipFill>
        <p:spPr>
          <a:xfrm>
            <a:off x="337128" y="1560835"/>
            <a:ext cx="8229600" cy="2112894"/>
          </a:xfrm>
        </p:spPr>
      </p:pic>
      <p:sp>
        <p:nvSpPr>
          <p:cNvPr id="3" name="Title 2">
            <a:extLst>
              <a:ext uri="{FF2B5EF4-FFF2-40B4-BE49-F238E27FC236}">
                <a16:creationId xmlns:a16="http://schemas.microsoft.com/office/drawing/2014/main" id="{D858E016-9C3D-A809-A0BD-C0BF6ED0787E}"/>
              </a:ext>
            </a:extLst>
          </p:cNvPr>
          <p:cNvSpPr>
            <a:spLocks noGrp="1"/>
          </p:cNvSpPr>
          <p:nvPr>
            <p:ph type="title"/>
          </p:nvPr>
        </p:nvSpPr>
        <p:spPr/>
        <p:txBody>
          <a:bodyPr>
            <a:normAutofit fontScale="90000"/>
          </a:bodyPr>
          <a:lstStyle/>
          <a:p>
            <a:r>
              <a:rPr lang="en-US" dirty="0"/>
              <a:t>Intra Protocol Fairness (Same </a:t>
            </a:r>
            <a:r>
              <a:rPr lang="en-US" dirty="0" err="1"/>
              <a:t>RTT</a:t>
            </a:r>
            <a:r>
              <a:rPr lang="en-US" baseline="-25000" dirty="0" err="1"/>
              <a:t>min</a:t>
            </a:r>
            <a:r>
              <a:rPr lang="en-US" dirty="0"/>
              <a:t>)</a:t>
            </a:r>
          </a:p>
        </p:txBody>
      </p:sp>
      <p:sp>
        <p:nvSpPr>
          <p:cNvPr id="6" name="TextBox 5">
            <a:extLst>
              <a:ext uri="{FF2B5EF4-FFF2-40B4-BE49-F238E27FC236}">
                <a16:creationId xmlns:a16="http://schemas.microsoft.com/office/drawing/2014/main" id="{27FBDBD1-618A-50B1-E69F-22D875478B27}"/>
              </a:ext>
            </a:extLst>
          </p:cNvPr>
          <p:cNvSpPr txBox="1"/>
          <p:nvPr/>
        </p:nvSpPr>
        <p:spPr>
          <a:xfrm>
            <a:off x="259237" y="3973726"/>
            <a:ext cx="8778365" cy="1323439"/>
          </a:xfrm>
          <a:prstGeom prst="rect">
            <a:avLst/>
          </a:prstGeom>
          <a:noFill/>
        </p:spPr>
        <p:txBody>
          <a:bodyPr wrap="none" rtlCol="0">
            <a:spAutoFit/>
          </a:bodyPr>
          <a:lstStyle/>
          <a:p>
            <a:pPr marL="285750" indent="-285750">
              <a:buFont typeface="Arial" panose="020B0604020202020204" pitchFamily="34" charset="0"/>
              <a:buChar char="•"/>
            </a:pPr>
            <a:r>
              <a:rPr lang="en-US" sz="1600" dirty="0"/>
              <a:t>In the scenario with a 10 Gbit/s bottleneck and small buffers (shown in fig. 7b) </a:t>
            </a:r>
            <a:br>
              <a:rPr lang="en-US" sz="1600" dirty="0"/>
            </a:br>
            <a:r>
              <a:rPr lang="en-US" sz="1600" dirty="0"/>
              <a:t>two of the flows get a significantly larger rate share than the remaining four flows. </a:t>
            </a:r>
            <a:br>
              <a:rPr lang="en-US" sz="1600" dirty="0"/>
            </a:br>
            <a:r>
              <a:rPr lang="en-US" sz="1600" dirty="0"/>
              <a:t>These flows, in turn, only achieve very small rates, for prolonged timespans.</a:t>
            </a:r>
            <a:br>
              <a:rPr lang="en-US" sz="1600" dirty="0"/>
            </a:br>
            <a:r>
              <a:rPr lang="en-US" sz="1600" dirty="0"/>
              <a:t> </a:t>
            </a:r>
          </a:p>
          <a:p>
            <a:pPr marL="285750" indent="-285750">
              <a:buFont typeface="Arial" panose="020B0604020202020204" pitchFamily="34" charset="0"/>
              <a:buChar char="•"/>
            </a:pPr>
            <a:r>
              <a:rPr lang="en-US" sz="1600" dirty="0"/>
              <a:t>Even with large buffers, rate differences are observed.</a:t>
            </a:r>
          </a:p>
        </p:txBody>
      </p:sp>
    </p:spTree>
    <p:extLst>
      <p:ext uri="{BB962C8B-B14F-4D97-AF65-F5344CB8AC3E}">
        <p14:creationId xmlns:p14="http://schemas.microsoft.com/office/powerpoint/2010/main" val="684930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graphs with text&#10;&#10;Description automatically generated with medium confidence">
            <a:extLst>
              <a:ext uri="{FF2B5EF4-FFF2-40B4-BE49-F238E27FC236}">
                <a16:creationId xmlns:a16="http://schemas.microsoft.com/office/drawing/2014/main" id="{91BF5440-EE43-27C0-0AB7-E5B99BEBCC38}"/>
              </a:ext>
            </a:extLst>
          </p:cNvPr>
          <p:cNvPicPr>
            <a:picLocks noGrp="1" noChangeAspect="1"/>
          </p:cNvPicPr>
          <p:nvPr>
            <p:ph idx="1"/>
          </p:nvPr>
        </p:nvPicPr>
        <p:blipFill>
          <a:blip r:embed="rId2"/>
          <a:stretch>
            <a:fillRect/>
          </a:stretch>
        </p:blipFill>
        <p:spPr>
          <a:xfrm>
            <a:off x="17668" y="1576997"/>
            <a:ext cx="9109566" cy="4484438"/>
          </a:xfrm>
        </p:spPr>
      </p:pic>
      <p:sp>
        <p:nvSpPr>
          <p:cNvPr id="3" name="Title 2">
            <a:extLst>
              <a:ext uri="{FF2B5EF4-FFF2-40B4-BE49-F238E27FC236}">
                <a16:creationId xmlns:a16="http://schemas.microsoft.com/office/drawing/2014/main" id="{5198790D-F29F-9641-F5A8-226CC02AB7D1}"/>
              </a:ext>
            </a:extLst>
          </p:cNvPr>
          <p:cNvSpPr>
            <a:spLocks noGrp="1"/>
          </p:cNvSpPr>
          <p:nvPr>
            <p:ph type="title"/>
          </p:nvPr>
        </p:nvSpPr>
        <p:spPr/>
        <p:txBody>
          <a:bodyPr>
            <a:normAutofit fontScale="90000"/>
          </a:bodyPr>
          <a:lstStyle/>
          <a:p>
            <a:r>
              <a:rPr lang="en-US" dirty="0"/>
              <a:t>Intra Protocol Fairness (Same </a:t>
            </a:r>
            <a:r>
              <a:rPr lang="en-US" dirty="0" err="1"/>
              <a:t>RTT</a:t>
            </a:r>
            <a:r>
              <a:rPr lang="en-US" baseline="-25000" dirty="0" err="1"/>
              <a:t>min</a:t>
            </a:r>
            <a:r>
              <a:rPr lang="en-US" dirty="0"/>
              <a:t>): Packet Losses</a:t>
            </a:r>
          </a:p>
        </p:txBody>
      </p:sp>
    </p:spTree>
    <p:extLst>
      <p:ext uri="{BB962C8B-B14F-4D97-AF65-F5344CB8AC3E}">
        <p14:creationId xmlns:p14="http://schemas.microsoft.com/office/powerpoint/2010/main" val="7498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448E0-6109-913D-3EFD-03A30893E70E}"/>
              </a:ext>
            </a:extLst>
          </p:cNvPr>
          <p:cNvSpPr>
            <a:spLocks noGrp="1"/>
          </p:cNvSpPr>
          <p:nvPr>
            <p:ph idx="1"/>
          </p:nvPr>
        </p:nvSpPr>
        <p:spPr/>
        <p:txBody>
          <a:bodyPr>
            <a:normAutofit fontScale="92500" lnSpcReduction="10000"/>
          </a:bodyPr>
          <a:lstStyle/>
          <a:p>
            <a:r>
              <a:rPr lang="en-US" sz="1600" dirty="0"/>
              <a:t>So far we have seen the following types of congestion control algorithms:</a:t>
            </a:r>
          </a:p>
          <a:p>
            <a:pPr lvl="1"/>
            <a:r>
              <a:rPr lang="en-US" sz="1600" dirty="0"/>
              <a:t>Those that use packet loss as a measure of congestion (Reno, CUBIC)</a:t>
            </a:r>
          </a:p>
          <a:p>
            <a:pPr lvl="1"/>
            <a:r>
              <a:rPr lang="en-US" sz="1600" dirty="0"/>
              <a:t>Those that use queueing latency as a measure of congestion (Vegas)</a:t>
            </a:r>
          </a:p>
          <a:p>
            <a:pPr lvl="1"/>
            <a:r>
              <a:rPr lang="en-US" sz="1600" dirty="0"/>
              <a:t>Those that use a combination of loss and latency (Compound TCP, Yeah TCP, Africa)</a:t>
            </a:r>
            <a:br>
              <a:rPr lang="en-US" sz="1600" dirty="0"/>
            </a:br>
            <a:endParaRPr lang="en-US" sz="1600" dirty="0"/>
          </a:p>
          <a:p>
            <a:r>
              <a:rPr lang="en-US" sz="1600" dirty="0"/>
              <a:t>BBR adopts a new way: It uses the available bandwidth in the bottleneck link as a measure of congestion.</a:t>
            </a:r>
            <a:br>
              <a:rPr lang="en-US" sz="1600" dirty="0"/>
            </a:br>
            <a:r>
              <a:rPr lang="en-US" sz="1600" dirty="0"/>
              <a:t>TCP Westwood was actually the first to propose measuring the bottleneck bandwidth, and used it for setting the window size after a packet loss.</a:t>
            </a:r>
            <a:br>
              <a:rPr lang="en-US" sz="1600" dirty="0"/>
            </a:br>
            <a:endParaRPr lang="en-US" sz="1600" dirty="0"/>
          </a:p>
          <a:p>
            <a:r>
              <a:rPr lang="en-US" sz="1600" dirty="0"/>
              <a:t>BBR is a rate based algorithm, hence its sets its rate so as to match its estimate of the bottleneck bandwidth.</a:t>
            </a:r>
            <a:br>
              <a:rPr lang="en-US" sz="1600" dirty="0"/>
            </a:br>
            <a:endParaRPr lang="en-US" sz="1600" dirty="0"/>
          </a:p>
          <a:p>
            <a:r>
              <a:rPr lang="en-US" sz="1600" dirty="0"/>
              <a:t>BBR tries to provide high link utilization while avoiding the need to overload bottleneck buffers.</a:t>
            </a:r>
            <a:br>
              <a:rPr lang="en-US" sz="1600" dirty="0"/>
            </a:br>
            <a:endParaRPr lang="en-US" sz="1600" dirty="0"/>
          </a:p>
          <a:p>
            <a:r>
              <a:rPr lang="en-US" sz="1600" dirty="0"/>
              <a:t>BBR was proposed by Google, and is used in Google’s B4 wide area backbone network, as well on </a:t>
            </a:r>
            <a:r>
              <a:rPr lang="en-US" sz="1600" dirty="0" err="1"/>
              <a:t>Google.com</a:t>
            </a:r>
            <a:r>
              <a:rPr lang="en-US" sz="1600" dirty="0"/>
              <a:t> and YouTube servers.</a:t>
            </a:r>
          </a:p>
        </p:txBody>
      </p:sp>
      <p:sp>
        <p:nvSpPr>
          <p:cNvPr id="3" name="Title 2">
            <a:extLst>
              <a:ext uri="{FF2B5EF4-FFF2-40B4-BE49-F238E27FC236}">
                <a16:creationId xmlns:a16="http://schemas.microsoft.com/office/drawing/2014/main" id="{D4EA6184-B610-8A94-BD8C-64B2924BB285}"/>
              </a:ext>
            </a:extLst>
          </p:cNvPr>
          <p:cNvSpPr>
            <a:spLocks noGrp="1"/>
          </p:cNvSpPr>
          <p:nvPr>
            <p:ph type="title"/>
          </p:nvPr>
        </p:nvSpPr>
        <p:spPr/>
        <p:txBody>
          <a:bodyPr/>
          <a:lstStyle/>
          <a:p>
            <a:r>
              <a:rPr lang="en-US" dirty="0"/>
              <a:t>BBR</a:t>
            </a:r>
          </a:p>
        </p:txBody>
      </p:sp>
    </p:spTree>
    <p:extLst>
      <p:ext uri="{BB962C8B-B14F-4D97-AF65-F5344CB8AC3E}">
        <p14:creationId xmlns:p14="http://schemas.microsoft.com/office/powerpoint/2010/main" val="1343396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8E016-9C3D-A809-A0BD-C0BF6ED0787E}"/>
              </a:ext>
            </a:extLst>
          </p:cNvPr>
          <p:cNvSpPr>
            <a:spLocks noGrp="1"/>
          </p:cNvSpPr>
          <p:nvPr>
            <p:ph type="title"/>
          </p:nvPr>
        </p:nvSpPr>
        <p:spPr/>
        <p:txBody>
          <a:bodyPr>
            <a:normAutofit fontScale="90000"/>
          </a:bodyPr>
          <a:lstStyle/>
          <a:p>
            <a:r>
              <a:rPr lang="en-US" dirty="0"/>
              <a:t>Intra Protocol Fairness (Different </a:t>
            </a:r>
            <a:r>
              <a:rPr lang="en-US" dirty="0" err="1"/>
              <a:t>RTT</a:t>
            </a:r>
            <a:r>
              <a:rPr lang="en-US" baseline="-25000" dirty="0" err="1"/>
              <a:t>min</a:t>
            </a:r>
            <a:r>
              <a:rPr lang="en-US" dirty="0"/>
              <a:t>)</a:t>
            </a:r>
          </a:p>
        </p:txBody>
      </p:sp>
      <p:sp>
        <p:nvSpPr>
          <p:cNvPr id="6" name="TextBox 5">
            <a:extLst>
              <a:ext uri="{FF2B5EF4-FFF2-40B4-BE49-F238E27FC236}">
                <a16:creationId xmlns:a16="http://schemas.microsoft.com/office/drawing/2014/main" id="{27FBDBD1-618A-50B1-E69F-22D875478B27}"/>
              </a:ext>
            </a:extLst>
          </p:cNvPr>
          <p:cNvSpPr txBox="1"/>
          <p:nvPr/>
        </p:nvSpPr>
        <p:spPr>
          <a:xfrm>
            <a:off x="140680" y="3888509"/>
            <a:ext cx="9084538" cy="2031325"/>
          </a:xfrm>
          <a:prstGeom prst="rect">
            <a:avLst/>
          </a:prstGeom>
          <a:noFill/>
        </p:spPr>
        <p:txBody>
          <a:bodyPr wrap="none" rtlCol="0">
            <a:spAutoFit/>
          </a:bodyPr>
          <a:lstStyle/>
          <a:p>
            <a:pPr marL="285750" indent="-285750">
              <a:buFont typeface="Arial" panose="020B0604020202020204" pitchFamily="34" charset="0"/>
              <a:buChar char="•"/>
            </a:pPr>
            <a:r>
              <a:rPr lang="en-US" sz="1400" dirty="0"/>
              <a:t>The fairness among BBR flows with different RTTs strongly depends on the bottleneck buffer size.</a:t>
            </a:r>
          </a:p>
          <a:p>
            <a:pPr marL="285750" indent="-285750">
              <a:buFont typeface="Arial" panose="020B0604020202020204" pitchFamily="34" charset="0"/>
              <a:buChar char="•"/>
            </a:pPr>
            <a:r>
              <a:rPr lang="en-US" sz="1400" dirty="0"/>
              <a:t>With small buffers (figs. 13b and 13d) flow1 (smaller </a:t>
            </a:r>
            <a:r>
              <a:rPr lang="en-US" sz="1400" dirty="0" err="1"/>
              <a:t>RTT</a:t>
            </a:r>
            <a:r>
              <a:rPr lang="en-US" sz="1400" baseline="-25000" dirty="0" err="1"/>
              <a:t>min</a:t>
            </a:r>
            <a:r>
              <a:rPr lang="en-US" sz="1400" dirty="0"/>
              <a:t>) gets more bandwidth than flow2.</a:t>
            </a:r>
            <a:br>
              <a:rPr lang="en-US" sz="1400" dirty="0"/>
            </a:br>
            <a:r>
              <a:rPr lang="en-US" sz="1400" dirty="0"/>
              <a:t>In this case both flows are most likely not limited by their inflight cap, due to the small buffer size.</a:t>
            </a:r>
          </a:p>
          <a:p>
            <a:pPr marL="285750" indent="-285750">
              <a:buFont typeface="Arial" panose="020B0604020202020204" pitchFamily="34" charset="0"/>
              <a:buChar char="•"/>
            </a:pPr>
            <a:r>
              <a:rPr lang="en-US" sz="1400" dirty="0"/>
              <a:t>With large buffers (figs. 13a and 13c) flow2 (larger </a:t>
            </a:r>
            <a:r>
              <a:rPr lang="en-US" sz="1400" dirty="0" err="1"/>
              <a:t>RTT</a:t>
            </a:r>
            <a:r>
              <a:rPr lang="en-US" sz="1400" baseline="-25000" dirty="0" err="1"/>
              <a:t>min</a:t>
            </a:r>
            <a:r>
              <a:rPr lang="en-US" sz="1400" dirty="0"/>
              <a:t>) gets significantly more bandwidth </a:t>
            </a:r>
            <a:br>
              <a:rPr lang="en-US" sz="1400" dirty="0"/>
            </a:br>
            <a:r>
              <a:rPr lang="en-US" sz="1400" dirty="0"/>
              <a:t>than flow1, because the buffer size is large enough so that both flows are most likely limited by </a:t>
            </a:r>
            <a:br>
              <a:rPr lang="en-US" sz="1400" dirty="0"/>
            </a:br>
            <a:r>
              <a:rPr lang="en-US" sz="1400" dirty="0"/>
              <a:t>their inflight cap.</a:t>
            </a:r>
          </a:p>
          <a:p>
            <a:pPr marL="285750" indent="-285750">
              <a:buFont typeface="Arial" panose="020B0604020202020204" pitchFamily="34" charset="0"/>
              <a:buChar char="•"/>
            </a:pPr>
            <a:r>
              <a:rPr lang="en-US" sz="1400" dirty="0"/>
              <a:t>Both flows can put one </a:t>
            </a:r>
            <a:r>
              <a:rPr lang="en-US" sz="1400" dirty="0" err="1"/>
              <a:t>bdp</a:t>
            </a:r>
            <a:r>
              <a:rPr lang="en-US" sz="1400" dirty="0"/>
              <a:t> into the bottleneck buffer. Due to the larger </a:t>
            </a:r>
            <a:r>
              <a:rPr lang="en-US" sz="1400" dirty="0" err="1"/>
              <a:t>RTT</a:t>
            </a:r>
            <a:r>
              <a:rPr lang="en-US" sz="1400" baseline="-25000" dirty="0" err="1"/>
              <a:t>min</a:t>
            </a:r>
            <a:r>
              <a:rPr lang="en-US" sz="1400" dirty="0"/>
              <a:t>, the </a:t>
            </a:r>
            <a:r>
              <a:rPr lang="en-US" sz="1400" dirty="0" err="1"/>
              <a:t>bdp</a:t>
            </a:r>
            <a:r>
              <a:rPr lang="en-US" sz="1400" dirty="0"/>
              <a:t> of </a:t>
            </a:r>
            <a:br>
              <a:rPr lang="en-US" sz="1400" dirty="0"/>
            </a:br>
            <a:r>
              <a:rPr lang="en-US" sz="1400" dirty="0"/>
              <a:t>flow2 is larger as well. This corresponds to a larger share of data in the bottleneck buffer, thereby </a:t>
            </a:r>
            <a:br>
              <a:rPr lang="en-US" sz="1400" dirty="0"/>
            </a:br>
            <a:r>
              <a:rPr lang="en-US" sz="1400" dirty="0"/>
              <a:t>resulting in a larger throughput for flow2</a:t>
            </a:r>
          </a:p>
        </p:txBody>
      </p:sp>
      <p:pic>
        <p:nvPicPr>
          <p:cNvPr id="8" name="Content Placeholder 7" descr="A graph of a graph of a number of different types of lines&#10;&#10;Description automatically generated with medium confidence">
            <a:extLst>
              <a:ext uri="{FF2B5EF4-FFF2-40B4-BE49-F238E27FC236}">
                <a16:creationId xmlns:a16="http://schemas.microsoft.com/office/drawing/2014/main" id="{7C6CA31F-0094-9584-E11C-2BB81129C1B3}"/>
              </a:ext>
            </a:extLst>
          </p:cNvPr>
          <p:cNvPicPr>
            <a:picLocks noGrp="1" noChangeAspect="1"/>
          </p:cNvPicPr>
          <p:nvPr>
            <p:ph idx="1"/>
          </p:nvPr>
        </p:nvPicPr>
        <p:blipFill>
          <a:blip r:embed="rId2"/>
          <a:stretch>
            <a:fillRect/>
          </a:stretch>
        </p:blipFill>
        <p:spPr>
          <a:xfrm>
            <a:off x="327890" y="1417638"/>
            <a:ext cx="8229600" cy="2238451"/>
          </a:xfrm>
        </p:spPr>
      </p:pic>
    </p:spTree>
    <p:extLst>
      <p:ext uri="{BB962C8B-B14F-4D97-AF65-F5344CB8AC3E}">
        <p14:creationId xmlns:p14="http://schemas.microsoft.com/office/powerpoint/2010/main" val="4037572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EB5175-7512-11AD-7362-A08E5A9C2BA3}"/>
              </a:ext>
            </a:extLst>
          </p:cNvPr>
          <p:cNvSpPr>
            <a:spLocks noGrp="1"/>
          </p:cNvSpPr>
          <p:nvPr>
            <p:ph type="title"/>
          </p:nvPr>
        </p:nvSpPr>
        <p:spPr>
          <a:xfrm>
            <a:off x="457200" y="108383"/>
            <a:ext cx="8229600" cy="1143000"/>
          </a:xfrm>
        </p:spPr>
        <p:txBody>
          <a:bodyPr>
            <a:noAutofit/>
          </a:bodyPr>
          <a:lstStyle/>
          <a:p>
            <a:r>
              <a:rPr lang="en-US" sz="2800" dirty="0"/>
              <a:t>BBR and CUBIC Interaction: Large Buffers</a:t>
            </a:r>
          </a:p>
        </p:txBody>
      </p:sp>
      <p:pic>
        <p:nvPicPr>
          <p:cNvPr id="9" name="Content Placeholder 8" descr="A graph of different colored lines&#10;&#10;Description automatically generated with medium confidence">
            <a:extLst>
              <a:ext uri="{FF2B5EF4-FFF2-40B4-BE49-F238E27FC236}">
                <a16:creationId xmlns:a16="http://schemas.microsoft.com/office/drawing/2014/main" id="{901E7E77-AFBD-CBD8-5F71-819A34B0AA7C}"/>
              </a:ext>
            </a:extLst>
          </p:cNvPr>
          <p:cNvPicPr>
            <a:picLocks noGrp="1" noChangeAspect="1"/>
          </p:cNvPicPr>
          <p:nvPr>
            <p:ph idx="1"/>
          </p:nvPr>
        </p:nvPicPr>
        <p:blipFill>
          <a:blip r:embed="rId2"/>
          <a:stretch>
            <a:fillRect/>
          </a:stretch>
        </p:blipFill>
        <p:spPr>
          <a:xfrm>
            <a:off x="1613477" y="980137"/>
            <a:ext cx="5138305" cy="2703242"/>
          </a:xfrm>
        </p:spPr>
      </p:pic>
      <p:sp>
        <p:nvSpPr>
          <p:cNvPr id="10" name="TextBox 9">
            <a:extLst>
              <a:ext uri="{FF2B5EF4-FFF2-40B4-BE49-F238E27FC236}">
                <a16:creationId xmlns:a16="http://schemas.microsoft.com/office/drawing/2014/main" id="{4673CEF8-1FD9-9DD6-84B2-C07A3168D994}"/>
              </a:ext>
            </a:extLst>
          </p:cNvPr>
          <p:cNvSpPr txBox="1"/>
          <p:nvPr/>
        </p:nvSpPr>
        <p:spPr>
          <a:xfrm>
            <a:off x="1029855" y="3516173"/>
            <a:ext cx="7656945"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As loss-based congestion control, CUBIC TCP tends to fill the bottleneck buffer up to exhaustion, no matter how big the buffer is, whereas BBR limits its inflight data to two </a:t>
            </a:r>
            <a:r>
              <a:rPr lang="en-US" sz="1400" dirty="0" err="1"/>
              <a:t>bdp</a:t>
            </a:r>
            <a:r>
              <a:rPr lang="en-US" sz="1400" dirty="0"/>
              <a:t>. </a:t>
            </a:r>
          </a:p>
          <a:p>
            <a:pPr marL="285750" indent="-285750">
              <a:buFont typeface="Arial" panose="020B0604020202020204" pitchFamily="34" charset="0"/>
              <a:buChar char="•"/>
            </a:pPr>
            <a:r>
              <a:rPr lang="en-US" sz="1400" dirty="0"/>
              <a:t>This means, the larger the bottleneck buffer, the larger the rate share of CUBIC TCP. </a:t>
            </a:r>
          </a:p>
          <a:p>
            <a:pPr marL="285750" indent="-285750">
              <a:buFont typeface="Arial" panose="020B0604020202020204" pitchFamily="34" charset="0"/>
              <a:buChar char="•"/>
            </a:pPr>
            <a:r>
              <a:rPr lang="en-US" sz="1400" dirty="0"/>
              <a:t>However, since CUBIC TCP produce long lasting standing queues, a competing BBR flow may not be able to see the actual </a:t>
            </a:r>
            <a:r>
              <a:rPr lang="en-US" sz="1400" dirty="0" err="1"/>
              <a:t>RTT</a:t>
            </a:r>
            <a:r>
              <a:rPr lang="en-US" sz="1400" baseline="-25000" dirty="0" err="1"/>
              <a:t>min</a:t>
            </a:r>
            <a:r>
              <a:rPr lang="en-US" sz="1400" dirty="0"/>
              <a:t>, even during its </a:t>
            </a:r>
            <a:r>
              <a:rPr lang="en-US" sz="1400" dirty="0" err="1"/>
              <a:t>ProbeRTT</a:t>
            </a:r>
            <a:r>
              <a:rPr lang="en-US" sz="1400" dirty="0"/>
              <a:t> phase.</a:t>
            </a:r>
          </a:p>
          <a:p>
            <a:pPr marL="285750" indent="-285750">
              <a:buFont typeface="Arial" panose="020B0604020202020204" pitchFamily="34" charset="0"/>
              <a:buChar char="•"/>
            </a:pPr>
            <a:r>
              <a:rPr lang="en-US" sz="1400" dirty="0"/>
              <a:t>During </a:t>
            </a:r>
            <a:r>
              <a:rPr lang="en-US" sz="1400" dirty="0" err="1"/>
              <a:t>ProbeRTT</a:t>
            </a:r>
            <a:r>
              <a:rPr lang="en-US" sz="1400" dirty="0"/>
              <a:t> the BBR flow reduces its own inflight data close to zero, however, the CUBIC TCP flow does not. </a:t>
            </a:r>
          </a:p>
          <a:p>
            <a:pPr marL="285750" indent="-285750">
              <a:buFont typeface="Arial" panose="020B0604020202020204" pitchFamily="34" charset="0"/>
              <a:buChar char="•"/>
            </a:pPr>
            <a:r>
              <a:rPr lang="en-US" sz="1400" dirty="0"/>
              <a:t>Thus, the bottleneck buffer is usually not drained completely.</a:t>
            </a:r>
          </a:p>
          <a:p>
            <a:pPr marL="285750" indent="-285750">
              <a:buFont typeface="Arial" panose="020B0604020202020204" pitchFamily="34" charset="0"/>
              <a:buChar char="•"/>
            </a:pPr>
            <a:r>
              <a:rPr lang="en-US" sz="1400" dirty="0"/>
              <a:t>In this case, the BBR flow assumes a higher </a:t>
            </a:r>
            <a:r>
              <a:rPr lang="en-US" sz="1400" dirty="0" err="1"/>
              <a:t>RTT</a:t>
            </a:r>
            <a:r>
              <a:rPr lang="en-US" sz="1400" baseline="-25000" dirty="0" err="1"/>
              <a:t>min</a:t>
            </a:r>
            <a:r>
              <a:rPr lang="en-US" sz="1400" dirty="0"/>
              <a:t> and, thus, also increases the inflight cap to a larger value</a:t>
            </a:r>
          </a:p>
        </p:txBody>
      </p:sp>
    </p:spTree>
    <p:extLst>
      <p:ext uri="{BB962C8B-B14F-4D97-AF65-F5344CB8AC3E}">
        <p14:creationId xmlns:p14="http://schemas.microsoft.com/office/powerpoint/2010/main" val="1027044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EB5175-7512-11AD-7362-A08E5A9C2BA3}"/>
              </a:ext>
            </a:extLst>
          </p:cNvPr>
          <p:cNvSpPr>
            <a:spLocks noGrp="1"/>
          </p:cNvSpPr>
          <p:nvPr>
            <p:ph type="title"/>
          </p:nvPr>
        </p:nvSpPr>
        <p:spPr>
          <a:xfrm>
            <a:off x="457200" y="108383"/>
            <a:ext cx="8229600" cy="1143000"/>
          </a:xfrm>
        </p:spPr>
        <p:txBody>
          <a:bodyPr>
            <a:noAutofit/>
          </a:bodyPr>
          <a:lstStyle/>
          <a:p>
            <a:r>
              <a:rPr lang="en-US" sz="2800" dirty="0"/>
              <a:t>BBR and CUBIC Interaction: Windows Limited Regime</a:t>
            </a:r>
          </a:p>
        </p:txBody>
      </p:sp>
      <p:sp>
        <p:nvSpPr>
          <p:cNvPr id="4" name="Content Placeholder 3">
            <a:extLst>
              <a:ext uri="{FF2B5EF4-FFF2-40B4-BE49-F238E27FC236}">
                <a16:creationId xmlns:a16="http://schemas.microsoft.com/office/drawing/2014/main" id="{A8E0E849-A7A7-B849-F829-95B5CB8EEB24}"/>
              </a:ext>
            </a:extLst>
          </p:cNvPr>
          <p:cNvSpPr>
            <a:spLocks noGrp="1"/>
          </p:cNvSpPr>
          <p:nvPr>
            <p:ph idx="1"/>
          </p:nvPr>
        </p:nvSpPr>
        <p:spPr/>
        <p:txBody>
          <a:bodyPr>
            <a:normAutofit/>
          </a:bodyPr>
          <a:lstStyle/>
          <a:p>
            <a:r>
              <a:rPr lang="en-US" sz="1600" dirty="0"/>
              <a:t>Assume a link capacity C, where BBR and the loss-based CCAs, in aggregate, are consuming all of the available capacity. </a:t>
            </a:r>
          </a:p>
          <a:p>
            <a:r>
              <a:rPr lang="en-US" sz="1600" dirty="0"/>
              <a:t>By probing for 125% of its current share of bandwidth, BBR pushes extra data into the network (offered load &gt; C) leading to loss for all senders. </a:t>
            </a:r>
          </a:p>
          <a:p>
            <a:r>
              <a:rPr lang="en-US" sz="1600" dirty="0"/>
              <a:t>Loss-based algorithms back off, dropping their window sizes and corresponding sending rate. </a:t>
            </a:r>
          </a:p>
          <a:p>
            <a:r>
              <a:rPr lang="en-US" sz="1600" dirty="0"/>
              <a:t>BBR does not react to losses and instead increases its sending rate, since it successfully sent more data during bandwidth probing than it did in prior cycles. </a:t>
            </a:r>
          </a:p>
          <a:p>
            <a:r>
              <a:rPr lang="en-US" sz="1600" dirty="0"/>
              <a:t>The loss-based CCA returns to ramping up its sending rate, and together the combined throughput of the two becomes slightly higher than the link capacity and the two flows begin to fill the bottleneck buffer. </a:t>
            </a:r>
          </a:p>
          <a:p>
            <a:r>
              <a:rPr lang="en-US" sz="1600" dirty="0"/>
              <a:t>This process continues until BBR hits an in-flight cap; we expect that in the absence of a cap it would consume the entire link capacity.</a:t>
            </a:r>
          </a:p>
        </p:txBody>
      </p:sp>
    </p:spTree>
    <p:extLst>
      <p:ext uri="{BB962C8B-B14F-4D97-AF65-F5344CB8AC3E}">
        <p14:creationId xmlns:p14="http://schemas.microsoft.com/office/powerpoint/2010/main" val="3525062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EB5175-7512-11AD-7362-A08E5A9C2BA3}"/>
              </a:ext>
            </a:extLst>
          </p:cNvPr>
          <p:cNvSpPr>
            <a:spLocks noGrp="1"/>
          </p:cNvSpPr>
          <p:nvPr>
            <p:ph type="title"/>
          </p:nvPr>
        </p:nvSpPr>
        <p:spPr>
          <a:xfrm>
            <a:off x="457200" y="108383"/>
            <a:ext cx="8229600" cy="1143000"/>
          </a:xfrm>
        </p:spPr>
        <p:txBody>
          <a:bodyPr>
            <a:noAutofit/>
          </a:bodyPr>
          <a:lstStyle/>
          <a:p>
            <a:r>
              <a:rPr lang="en-US" sz="2800" dirty="0"/>
              <a:t>BBR and CUBIC Interaction: Small Buffers</a:t>
            </a:r>
          </a:p>
        </p:txBody>
      </p:sp>
      <p:sp>
        <p:nvSpPr>
          <p:cNvPr id="10" name="TextBox 9">
            <a:extLst>
              <a:ext uri="{FF2B5EF4-FFF2-40B4-BE49-F238E27FC236}">
                <a16:creationId xmlns:a16="http://schemas.microsoft.com/office/drawing/2014/main" id="{4673CEF8-1FD9-9DD6-84B2-C07A3168D994}"/>
              </a:ext>
            </a:extLst>
          </p:cNvPr>
          <p:cNvSpPr txBox="1"/>
          <p:nvPr/>
        </p:nvSpPr>
        <p:spPr>
          <a:xfrm>
            <a:off x="1029855" y="4356972"/>
            <a:ext cx="7656945" cy="338554"/>
          </a:xfrm>
          <a:prstGeom prst="rect">
            <a:avLst/>
          </a:prstGeom>
          <a:noFill/>
        </p:spPr>
        <p:txBody>
          <a:bodyPr wrap="square" rtlCol="0">
            <a:spAutoFit/>
          </a:bodyPr>
          <a:lstStyle/>
          <a:p>
            <a:r>
              <a:rPr lang="en-US" sz="1600" dirty="0"/>
              <a:t>With small buffers, BBR gets a vastly bigger rate share than CUBIC TCP </a:t>
            </a:r>
          </a:p>
        </p:txBody>
      </p:sp>
      <p:pic>
        <p:nvPicPr>
          <p:cNvPr id="6" name="Content Placeholder 5" descr="A graph of a diagram&#10;&#10;Description automatically generated with medium confidence">
            <a:extLst>
              <a:ext uri="{FF2B5EF4-FFF2-40B4-BE49-F238E27FC236}">
                <a16:creationId xmlns:a16="http://schemas.microsoft.com/office/drawing/2014/main" id="{EB4C0D66-5C24-6FDC-D06A-3701DD580319}"/>
              </a:ext>
            </a:extLst>
          </p:cNvPr>
          <p:cNvPicPr>
            <a:picLocks noGrp="1" noChangeAspect="1"/>
          </p:cNvPicPr>
          <p:nvPr>
            <p:ph idx="1"/>
          </p:nvPr>
        </p:nvPicPr>
        <p:blipFill>
          <a:blip r:embed="rId2"/>
          <a:stretch>
            <a:fillRect/>
          </a:stretch>
        </p:blipFill>
        <p:spPr>
          <a:xfrm>
            <a:off x="1986057" y="1374909"/>
            <a:ext cx="4946073" cy="2525431"/>
          </a:xfrm>
        </p:spPr>
      </p:pic>
    </p:spTree>
    <p:extLst>
      <p:ext uri="{BB962C8B-B14F-4D97-AF65-F5344CB8AC3E}">
        <p14:creationId xmlns:p14="http://schemas.microsoft.com/office/powerpoint/2010/main" val="435792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C0CB38-2FB0-961B-5117-2A212F0D3D67}"/>
              </a:ext>
            </a:extLst>
          </p:cNvPr>
          <p:cNvSpPr>
            <a:spLocks noGrp="1"/>
          </p:cNvSpPr>
          <p:nvPr>
            <p:ph type="title"/>
          </p:nvPr>
        </p:nvSpPr>
        <p:spPr/>
        <p:txBody>
          <a:bodyPr>
            <a:normAutofit fontScale="90000"/>
          </a:bodyPr>
          <a:lstStyle/>
          <a:p>
            <a:r>
              <a:rPr lang="en-US" sz="4400" dirty="0"/>
              <a:t>BBR and CUBIC Interaction: Multiple CUBIC Flows</a:t>
            </a:r>
            <a:endParaRPr lang="en-US" dirty="0"/>
          </a:p>
        </p:txBody>
      </p:sp>
      <p:sp>
        <p:nvSpPr>
          <p:cNvPr id="5" name="TextBox 4">
            <a:extLst>
              <a:ext uri="{FF2B5EF4-FFF2-40B4-BE49-F238E27FC236}">
                <a16:creationId xmlns:a16="http://schemas.microsoft.com/office/drawing/2014/main" id="{9021F209-EB51-8793-EC10-2453CE3C33EB}"/>
              </a:ext>
            </a:extLst>
          </p:cNvPr>
          <p:cNvSpPr txBox="1"/>
          <p:nvPr/>
        </p:nvSpPr>
        <p:spPr>
          <a:xfrm>
            <a:off x="676564" y="4701692"/>
            <a:ext cx="8010236" cy="1077218"/>
          </a:xfrm>
          <a:prstGeom prst="rect">
            <a:avLst/>
          </a:prstGeom>
          <a:noFill/>
          <a:ln>
            <a:solidFill>
              <a:schemeClr val="accent1"/>
            </a:solidFill>
          </a:ln>
        </p:spPr>
        <p:txBody>
          <a:bodyPr wrap="square">
            <a:spAutoFit/>
          </a:bodyPr>
          <a:lstStyle/>
          <a:p>
            <a:r>
              <a:rPr lang="en-US" sz="1600" dirty="0"/>
              <a:t>Scholz et. al. ran tests for up to 10 BBR flows competing with up to 10 Cubic flows in a large buffer and conclude that, “</a:t>
            </a:r>
            <a:r>
              <a:rPr lang="en-US" sz="1600" dirty="0">
                <a:solidFill>
                  <a:schemeClr val="accent1"/>
                </a:solidFill>
              </a:rPr>
              <a:t>independent of the number of BBR and Cubic flows</a:t>
            </a:r>
            <a:r>
              <a:rPr lang="en-US" sz="1600" dirty="0"/>
              <a:t>, BBR flows are always able to claim at least 35% of the total bandwidth.”</a:t>
            </a:r>
          </a:p>
        </p:txBody>
      </p:sp>
      <p:pic>
        <p:nvPicPr>
          <p:cNvPr id="7" name="Picture 6" descr="A graph of different numbers&#10;&#10;Description automatically generated">
            <a:extLst>
              <a:ext uri="{FF2B5EF4-FFF2-40B4-BE49-F238E27FC236}">
                <a16:creationId xmlns:a16="http://schemas.microsoft.com/office/drawing/2014/main" id="{06BEC234-89B0-7588-143B-F7104ADBEE84}"/>
              </a:ext>
            </a:extLst>
          </p:cNvPr>
          <p:cNvPicPr>
            <a:picLocks noChangeAspect="1"/>
          </p:cNvPicPr>
          <p:nvPr/>
        </p:nvPicPr>
        <p:blipFill>
          <a:blip r:embed="rId2"/>
          <a:stretch>
            <a:fillRect/>
          </a:stretch>
        </p:blipFill>
        <p:spPr>
          <a:xfrm>
            <a:off x="1159741" y="1611865"/>
            <a:ext cx="6362700" cy="2895600"/>
          </a:xfrm>
          <a:prstGeom prst="rect">
            <a:avLst/>
          </a:prstGeom>
        </p:spPr>
      </p:pic>
      <p:sp>
        <p:nvSpPr>
          <p:cNvPr id="8" name="TextBox 7">
            <a:extLst>
              <a:ext uri="{FF2B5EF4-FFF2-40B4-BE49-F238E27FC236}">
                <a16:creationId xmlns:a16="http://schemas.microsoft.com/office/drawing/2014/main" id="{957432FF-26E2-4AC0-5DE5-003530B582DD}"/>
              </a:ext>
            </a:extLst>
          </p:cNvPr>
          <p:cNvSpPr txBox="1"/>
          <p:nvPr/>
        </p:nvSpPr>
        <p:spPr>
          <a:xfrm>
            <a:off x="2996163" y="6216361"/>
            <a:ext cx="6147837" cy="276999"/>
          </a:xfrm>
          <a:prstGeom prst="rect">
            <a:avLst/>
          </a:prstGeom>
          <a:noFill/>
        </p:spPr>
        <p:txBody>
          <a:bodyPr wrap="none" rtlCol="0">
            <a:spAutoFit/>
          </a:bodyPr>
          <a:lstStyle/>
          <a:p>
            <a:r>
              <a:rPr lang="en-US" sz="1200" dirty="0"/>
              <a:t>“Towards a Deeper Understanding of TCP BBR Congestion Control”, Scholz </a:t>
            </a:r>
            <a:r>
              <a:rPr lang="en-US" sz="1200" dirty="0" err="1"/>
              <a:t>et.al</a:t>
            </a:r>
            <a:r>
              <a:rPr lang="en-US" sz="1200" dirty="0"/>
              <a:t>.</a:t>
            </a:r>
          </a:p>
        </p:txBody>
      </p:sp>
    </p:spTree>
    <p:extLst>
      <p:ext uri="{BB962C8B-B14F-4D97-AF65-F5344CB8AC3E}">
        <p14:creationId xmlns:p14="http://schemas.microsoft.com/office/powerpoint/2010/main" val="3363397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F304CB-3AF6-1985-0DEA-E8980B4C1725}"/>
              </a:ext>
            </a:extLst>
          </p:cNvPr>
          <p:cNvSpPr>
            <a:spLocks noGrp="1"/>
          </p:cNvSpPr>
          <p:nvPr>
            <p:ph idx="1"/>
          </p:nvPr>
        </p:nvSpPr>
        <p:spPr/>
        <p:txBody>
          <a:bodyPr>
            <a:normAutofit/>
          </a:bodyPr>
          <a:lstStyle/>
          <a:p>
            <a:r>
              <a:rPr lang="en-US" sz="1800" dirty="0"/>
              <a:t>Reduce loss rate in shallow buffers</a:t>
            </a:r>
          </a:p>
          <a:p>
            <a:r>
              <a:rPr lang="en-US" sz="1800" dirty="0"/>
              <a:t>Reduce queueing delay</a:t>
            </a:r>
          </a:p>
          <a:p>
            <a:r>
              <a:rPr lang="en-US" sz="1800" dirty="0"/>
              <a:t>Improved fairness with shallow buffers</a:t>
            </a:r>
          </a:p>
        </p:txBody>
      </p:sp>
      <p:sp>
        <p:nvSpPr>
          <p:cNvPr id="3" name="Title 2">
            <a:extLst>
              <a:ext uri="{FF2B5EF4-FFF2-40B4-BE49-F238E27FC236}">
                <a16:creationId xmlns:a16="http://schemas.microsoft.com/office/drawing/2014/main" id="{3DACAB30-E46A-DF75-6460-00CB8B55D3A9}"/>
              </a:ext>
            </a:extLst>
          </p:cNvPr>
          <p:cNvSpPr>
            <a:spLocks noGrp="1"/>
          </p:cNvSpPr>
          <p:nvPr>
            <p:ph type="title"/>
          </p:nvPr>
        </p:nvSpPr>
        <p:spPr/>
        <p:txBody>
          <a:bodyPr/>
          <a:lstStyle/>
          <a:p>
            <a:r>
              <a:rPr lang="en-US" dirty="0"/>
              <a:t>BBR v2 Goals</a:t>
            </a:r>
          </a:p>
        </p:txBody>
      </p:sp>
      <p:pic>
        <p:nvPicPr>
          <p:cNvPr id="5" name="Picture 4" descr="A graph of a heart rate&#10;&#10;Description automatically generated">
            <a:extLst>
              <a:ext uri="{FF2B5EF4-FFF2-40B4-BE49-F238E27FC236}">
                <a16:creationId xmlns:a16="http://schemas.microsoft.com/office/drawing/2014/main" id="{4B4D5171-AB08-BF08-9AB9-9109D04D6B50}"/>
              </a:ext>
            </a:extLst>
          </p:cNvPr>
          <p:cNvPicPr>
            <a:picLocks noChangeAspect="1"/>
          </p:cNvPicPr>
          <p:nvPr/>
        </p:nvPicPr>
        <p:blipFill>
          <a:blip r:embed="rId2"/>
          <a:stretch>
            <a:fillRect/>
          </a:stretch>
        </p:blipFill>
        <p:spPr>
          <a:xfrm>
            <a:off x="62273" y="2628205"/>
            <a:ext cx="8724684" cy="2183554"/>
          </a:xfrm>
          <a:prstGeom prst="rect">
            <a:avLst/>
          </a:prstGeom>
        </p:spPr>
      </p:pic>
      <p:sp>
        <p:nvSpPr>
          <p:cNvPr id="6" name="TextBox 5">
            <a:extLst>
              <a:ext uri="{FF2B5EF4-FFF2-40B4-BE49-F238E27FC236}">
                <a16:creationId xmlns:a16="http://schemas.microsoft.com/office/drawing/2014/main" id="{107FE6A5-8A43-16B4-FBA5-9F84ED17A4B2}"/>
              </a:ext>
            </a:extLst>
          </p:cNvPr>
          <p:cNvSpPr txBox="1"/>
          <p:nvPr/>
        </p:nvSpPr>
        <p:spPr>
          <a:xfrm>
            <a:off x="3685881" y="6334335"/>
            <a:ext cx="5101076" cy="276999"/>
          </a:xfrm>
          <a:prstGeom prst="rect">
            <a:avLst/>
          </a:prstGeom>
          <a:noFill/>
        </p:spPr>
        <p:txBody>
          <a:bodyPr wrap="none" rtlCol="0">
            <a:spAutoFit/>
          </a:bodyPr>
          <a:lstStyle/>
          <a:p>
            <a:r>
              <a:rPr lang="en-US" sz="1200" dirty="0"/>
              <a:t>“The Great Internet TCP Congestion Control Census”, Mishra </a:t>
            </a:r>
            <a:r>
              <a:rPr lang="en-US" sz="1200" dirty="0" err="1"/>
              <a:t>et.al</a:t>
            </a:r>
            <a:r>
              <a:rPr lang="en-US" sz="1200" dirty="0"/>
              <a:t>.</a:t>
            </a:r>
          </a:p>
        </p:txBody>
      </p:sp>
    </p:spTree>
    <p:extLst>
      <p:ext uri="{BB962C8B-B14F-4D97-AF65-F5344CB8AC3E}">
        <p14:creationId xmlns:p14="http://schemas.microsoft.com/office/powerpoint/2010/main" val="2198963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770A5-08D0-F9E9-908E-A3B9FD833241}"/>
              </a:ext>
            </a:extLst>
          </p:cNvPr>
          <p:cNvSpPr>
            <a:spLocks noGrp="1"/>
          </p:cNvSpPr>
          <p:nvPr>
            <p:ph type="title"/>
          </p:nvPr>
        </p:nvSpPr>
        <p:spPr>
          <a:xfrm>
            <a:off x="457200" y="2286000"/>
            <a:ext cx="8229600" cy="1143000"/>
          </a:xfrm>
        </p:spPr>
        <p:txBody>
          <a:bodyPr>
            <a:noAutofit/>
          </a:bodyPr>
          <a:lstStyle/>
          <a:p>
            <a:pPr algn="ctr"/>
            <a:r>
              <a:rPr lang="en-US" sz="4800" dirty="0"/>
              <a:t>Express Control Protocol</a:t>
            </a:r>
            <a:br>
              <a:rPr lang="en-US" sz="6000" dirty="0"/>
            </a:br>
            <a:r>
              <a:rPr lang="en-US" sz="6000" dirty="0"/>
              <a:t>XCP</a:t>
            </a:r>
          </a:p>
        </p:txBody>
      </p:sp>
    </p:spTree>
    <p:extLst>
      <p:ext uri="{BB962C8B-B14F-4D97-AF65-F5344CB8AC3E}">
        <p14:creationId xmlns:p14="http://schemas.microsoft.com/office/powerpoint/2010/main" val="2581815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XCP</a:t>
            </a:r>
          </a:p>
        </p:txBody>
      </p:sp>
      <p:sp>
        <p:nvSpPr>
          <p:cNvPr id="4" name="Rectangle 3"/>
          <p:cNvSpPr/>
          <p:nvPr/>
        </p:nvSpPr>
        <p:spPr>
          <a:xfrm>
            <a:off x="457200" y="2446605"/>
            <a:ext cx="11176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a:t>
            </a:r>
          </a:p>
          <a:p>
            <a:pPr algn="ctr"/>
            <a:r>
              <a:rPr lang="en-US" dirty="0"/>
              <a:t>Source</a:t>
            </a:r>
          </a:p>
        </p:txBody>
      </p:sp>
      <p:sp>
        <p:nvSpPr>
          <p:cNvPr id="5" name="Rectangle 4"/>
          <p:cNvSpPr/>
          <p:nvPr/>
        </p:nvSpPr>
        <p:spPr>
          <a:xfrm>
            <a:off x="2552700" y="2446605"/>
            <a:ext cx="11176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TCP Send Congestion </a:t>
            </a:r>
          </a:p>
          <a:p>
            <a:pPr algn="ctr"/>
            <a:r>
              <a:rPr lang="en-US" sz="1200" dirty="0"/>
              <a:t>Control</a:t>
            </a:r>
          </a:p>
        </p:txBody>
      </p:sp>
      <p:sp>
        <p:nvSpPr>
          <p:cNvPr id="6" name="Rectangle 5"/>
          <p:cNvSpPr/>
          <p:nvPr/>
        </p:nvSpPr>
        <p:spPr>
          <a:xfrm>
            <a:off x="4826000" y="2446605"/>
            <a:ext cx="266700" cy="990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099050" y="2446605"/>
            <a:ext cx="266700" cy="990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365750" y="2446605"/>
            <a:ext cx="266700" cy="990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638800" y="2446605"/>
            <a:ext cx="266700" cy="990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83300" y="2522805"/>
            <a:ext cx="762000" cy="838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772400" y="2446605"/>
            <a:ext cx="11176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TCP </a:t>
            </a:r>
          </a:p>
          <a:p>
            <a:pPr algn="ctr"/>
            <a:r>
              <a:rPr lang="en-US" sz="1200" dirty="0"/>
              <a:t>Receive</a:t>
            </a:r>
          </a:p>
        </p:txBody>
      </p:sp>
      <p:sp>
        <p:nvSpPr>
          <p:cNvPr id="12" name="Rectangle 11"/>
          <p:cNvSpPr/>
          <p:nvPr/>
        </p:nvSpPr>
        <p:spPr>
          <a:xfrm>
            <a:off x="4826000" y="4186505"/>
            <a:ext cx="1079500" cy="9271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4" idx="3"/>
          </p:cNvCxnSpPr>
          <p:nvPr/>
        </p:nvCxnSpPr>
        <p:spPr>
          <a:xfrm>
            <a:off x="1574800" y="2941905"/>
            <a:ext cx="9779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3"/>
            <a:endCxn id="6" idx="1"/>
          </p:cNvCxnSpPr>
          <p:nvPr/>
        </p:nvCxnSpPr>
        <p:spPr>
          <a:xfrm>
            <a:off x="3670300" y="2941905"/>
            <a:ext cx="11557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6"/>
            <a:endCxn id="11" idx="1"/>
          </p:cNvCxnSpPr>
          <p:nvPr/>
        </p:nvCxnSpPr>
        <p:spPr>
          <a:xfrm>
            <a:off x="6845300" y="2941905"/>
            <a:ext cx="9271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2"/>
          </p:cNvCxnSpPr>
          <p:nvPr/>
        </p:nvCxnSpPr>
        <p:spPr>
          <a:xfrm rot="16200000" flipH="1">
            <a:off x="7727950" y="4040454"/>
            <a:ext cx="1207294" cy="7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0800000">
            <a:off x="5905500" y="4644499"/>
            <a:ext cx="24249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2" idx="1"/>
          </p:cNvCxnSpPr>
          <p:nvPr/>
        </p:nvCxnSpPr>
        <p:spPr>
          <a:xfrm rot="10800000">
            <a:off x="3213100" y="4644499"/>
            <a:ext cx="1612900" cy="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H="1" flipV="1">
            <a:off x="2609452" y="4040852"/>
            <a:ext cx="12072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273800" y="2052905"/>
            <a:ext cx="344966" cy="369332"/>
          </a:xfrm>
          <a:prstGeom prst="rect">
            <a:avLst/>
          </a:prstGeom>
          <a:noFill/>
        </p:spPr>
        <p:txBody>
          <a:bodyPr wrap="none" rtlCol="0">
            <a:spAutoFit/>
          </a:bodyPr>
          <a:lstStyle/>
          <a:p>
            <a:r>
              <a:rPr lang="en-US" dirty="0"/>
              <a:t>C</a:t>
            </a:r>
            <a:endParaRPr lang="en-US" baseline="-25000" dirty="0"/>
          </a:p>
        </p:txBody>
      </p:sp>
      <p:cxnSp>
        <p:nvCxnSpPr>
          <p:cNvPr id="32" name="Straight Arrow Connector 31"/>
          <p:cNvCxnSpPr/>
          <p:nvPr/>
        </p:nvCxnSpPr>
        <p:spPr>
          <a:xfrm>
            <a:off x="5365750" y="2256105"/>
            <a:ext cx="53975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118100" y="2052905"/>
            <a:ext cx="317440" cy="369332"/>
          </a:xfrm>
          <a:prstGeom prst="rect">
            <a:avLst/>
          </a:prstGeom>
          <a:noFill/>
        </p:spPr>
        <p:txBody>
          <a:bodyPr wrap="none" rtlCol="0">
            <a:spAutoFit/>
          </a:bodyPr>
          <a:lstStyle/>
          <a:p>
            <a:r>
              <a:rPr lang="en-US" dirty="0"/>
              <a:t>B</a:t>
            </a:r>
          </a:p>
        </p:txBody>
      </p:sp>
      <p:cxnSp>
        <p:nvCxnSpPr>
          <p:cNvPr id="35" name="Straight Arrow Connector 34"/>
          <p:cNvCxnSpPr>
            <a:stCxn id="33" idx="1"/>
          </p:cNvCxnSpPr>
          <p:nvPr/>
        </p:nvCxnSpPr>
        <p:spPr>
          <a:xfrm rot="10800000" flipV="1">
            <a:off x="4826000" y="2237571"/>
            <a:ext cx="292100" cy="185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a:off x="2645955" y="1983056"/>
                <a:ext cx="931089" cy="369332"/>
              </a:xfrm>
              <a:prstGeom prst="rect">
                <a:avLst/>
              </a:prstGeom>
              <a:noFill/>
            </p:spPr>
            <p:txBody>
              <a:bodyPr wrap="none" rtlCol="0">
                <a:spAutoFit/>
              </a:bodyPr>
              <a:lstStyle/>
              <a:p>
                <a:r>
                  <a:rPr lang="en-US" dirty="0"/>
                  <a:t>W+</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𝑊</m:t>
                    </m:r>
                  </m:oMath>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2645955" y="1983056"/>
                <a:ext cx="931089" cy="369332"/>
              </a:xfrm>
              <a:prstGeom prst="rect">
                <a:avLst/>
              </a:prstGeom>
              <a:blipFill>
                <a:blip r:embed="rId2"/>
                <a:stretch>
                  <a:fillRect l="-5405" t="-3333" b="-23333"/>
                </a:stretch>
              </a:blipFill>
            </p:spPr>
            <p:txBody>
              <a:bodyPr/>
              <a:lstStyle/>
              <a:p>
                <a:r>
                  <a:rPr lang="en-US">
                    <a:noFill/>
                  </a:rPr>
                  <a:t> </a:t>
                </a:r>
              </a:p>
            </p:txBody>
          </p:sp>
        </mc:Fallback>
      </mc:AlternateContent>
      <p:sp>
        <p:nvSpPr>
          <p:cNvPr id="26" name="TextBox 25"/>
          <p:cNvSpPr txBox="1"/>
          <p:nvPr/>
        </p:nvSpPr>
        <p:spPr>
          <a:xfrm>
            <a:off x="2532381" y="6045200"/>
            <a:ext cx="45719" cy="369332"/>
          </a:xfrm>
          <a:prstGeom prst="rect">
            <a:avLst/>
          </a:prstGeom>
          <a:noFill/>
        </p:spPr>
        <p:txBody>
          <a:bodyPr wrap="square" rtlCol="0">
            <a:spAutoFit/>
          </a:bodyPr>
          <a:lstStyle/>
          <a:p>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6D3AEB9-3283-99C4-5878-D6C37112B98B}"/>
                  </a:ext>
                </a:extLst>
              </p:cNvPr>
              <p:cNvSpPr txBox="1"/>
              <p:nvPr/>
            </p:nvSpPr>
            <p:spPr>
              <a:xfrm>
                <a:off x="5053292" y="4459833"/>
                <a:ext cx="62491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𝑊</m:t>
                      </m:r>
                    </m:oMath>
                  </m:oMathPara>
                </a14:m>
                <a:endParaRPr lang="en-US" dirty="0"/>
              </a:p>
            </p:txBody>
          </p:sp>
        </mc:Choice>
        <mc:Fallback>
          <p:sp>
            <p:nvSpPr>
              <p:cNvPr id="2" name="TextBox 1">
                <a:extLst>
                  <a:ext uri="{FF2B5EF4-FFF2-40B4-BE49-F238E27FC236}">
                    <a16:creationId xmlns:a16="http://schemas.microsoft.com/office/drawing/2014/main" id="{A6D3AEB9-3283-99C4-5878-D6C37112B98B}"/>
                  </a:ext>
                </a:extLst>
              </p:cNvPr>
              <p:cNvSpPr txBox="1">
                <a:spLocks noRot="1" noChangeAspect="1" noMove="1" noResize="1" noEditPoints="1" noAdjustHandles="1" noChangeArrowheads="1" noChangeShapeType="1" noTextEdit="1"/>
              </p:cNvSpPr>
              <p:nvPr/>
            </p:nvSpPr>
            <p:spPr>
              <a:xfrm>
                <a:off x="5053292" y="4459833"/>
                <a:ext cx="624915" cy="369332"/>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8313C84-9C32-32EB-8EEB-11B863229721}"/>
              </a:ext>
            </a:extLst>
          </p:cNvPr>
          <p:cNvSpPr txBox="1"/>
          <p:nvPr/>
        </p:nvSpPr>
        <p:spPr>
          <a:xfrm>
            <a:off x="3251902" y="5366017"/>
            <a:ext cx="4852610" cy="646331"/>
          </a:xfrm>
          <a:prstGeom prst="rect">
            <a:avLst/>
          </a:prstGeom>
          <a:noFill/>
        </p:spPr>
        <p:txBody>
          <a:bodyPr wrap="none" rtlCol="0">
            <a:spAutoFit/>
          </a:bodyPr>
          <a:lstStyle/>
          <a:p>
            <a:r>
              <a:rPr lang="en-US" dirty="0"/>
              <a:t>The Network Node computes the window</a:t>
            </a:r>
            <a:br>
              <a:rPr lang="en-US" dirty="0"/>
            </a:br>
            <a:r>
              <a:rPr lang="en-US" dirty="0"/>
              <a:t>size delta and sends it back to the source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C9851F-E95B-CD40-912F-6418242FDA5D}"/>
              </a:ext>
            </a:extLst>
          </p:cNvPr>
          <p:cNvSpPr>
            <a:spLocks noGrp="1"/>
          </p:cNvSpPr>
          <p:nvPr>
            <p:ph idx="1"/>
          </p:nvPr>
        </p:nvSpPr>
        <p:spPr>
          <a:xfrm>
            <a:off x="457200" y="1481328"/>
            <a:ext cx="8229600" cy="4937227"/>
          </a:xfrm>
        </p:spPr>
        <p:txBody>
          <a:bodyPr>
            <a:normAutofit fontScale="92500" lnSpcReduction="10000"/>
          </a:bodyPr>
          <a:lstStyle/>
          <a:p>
            <a:r>
              <a:rPr lang="en-US" sz="1600" dirty="0"/>
              <a:t>The XCP congestion control algorithm is an example of a “clean slate” design, that is, it is a result of a fundamental rethink of the congestion control problem without worrying about the issue of backward compatibility. </a:t>
            </a:r>
          </a:p>
          <a:p>
            <a:r>
              <a:rPr lang="en-US" sz="1600" dirty="0"/>
              <a:t>As a result, it cannot deployed in a regular TCP/IP network because it requires multi-bit feedback, but it can be used in a self-contained network that is separated from the rest of the Internet (which can done by using the split TCP architecture).</a:t>
            </a:r>
          </a:p>
          <a:p>
            <a:r>
              <a:rPr lang="en-US" sz="1600" dirty="0"/>
              <a:t>XCP fundamentally changes the nature of the feedback from the network nodes by having them provide explicit window increase or decrease numbers back to the sources. </a:t>
            </a:r>
          </a:p>
          <a:p>
            <a:r>
              <a:rPr lang="en-US" sz="1600" dirty="0"/>
              <a:t>It reverses TCP’s design philosophy in the sense that all congestion control intelligence is now in the network nodes. </a:t>
            </a:r>
          </a:p>
          <a:p>
            <a:r>
              <a:rPr lang="en-US" sz="1600" dirty="0"/>
              <a:t>As a result, the connection windows can be adjusted in a precise manner so that the total throughput at a node matches its available capacity, thus eliminating rate oscillations.</a:t>
            </a:r>
          </a:p>
          <a:p>
            <a:r>
              <a:rPr lang="en-US" sz="1600" dirty="0"/>
              <a:t>This allows the senders to decrease their windows rapidly when the bottleneck is highly congested while performing smaller adjustments when the sending rate is close to the capacity.</a:t>
            </a:r>
          </a:p>
          <a:p>
            <a:r>
              <a:rPr lang="en-US" sz="1600" dirty="0"/>
              <a:t>To improve system stability, XCP reduces the rate at which it makes window adjustments as the round trip latency increases.</a:t>
            </a:r>
          </a:p>
          <a:p>
            <a:endParaRPr lang="en-US" sz="1600" dirty="0"/>
          </a:p>
        </p:txBody>
      </p:sp>
      <p:sp>
        <p:nvSpPr>
          <p:cNvPr id="3" name="Title 2">
            <a:extLst>
              <a:ext uri="{FF2B5EF4-FFF2-40B4-BE49-F238E27FC236}">
                <a16:creationId xmlns:a16="http://schemas.microsoft.com/office/drawing/2014/main" id="{1D3D5DC5-EFC0-1843-8A3D-D1D3E2B252ED}"/>
              </a:ext>
            </a:extLst>
          </p:cNvPr>
          <p:cNvSpPr>
            <a:spLocks noGrp="1"/>
          </p:cNvSpPr>
          <p:nvPr>
            <p:ph type="title"/>
          </p:nvPr>
        </p:nvSpPr>
        <p:spPr/>
        <p:txBody>
          <a:bodyPr/>
          <a:lstStyle/>
          <a:p>
            <a:r>
              <a:rPr lang="en-US" dirty="0"/>
              <a:t>XCP Features</a:t>
            </a:r>
          </a:p>
        </p:txBody>
      </p:sp>
    </p:spTree>
    <p:extLst>
      <p:ext uri="{BB962C8B-B14F-4D97-AF65-F5344CB8AC3E}">
        <p14:creationId xmlns:p14="http://schemas.microsoft.com/office/powerpoint/2010/main" val="2225318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8D3C9B-07C3-7C39-CFCF-8626D775F438}"/>
              </a:ext>
            </a:extLst>
          </p:cNvPr>
          <p:cNvSpPr>
            <a:spLocks noGrp="1"/>
          </p:cNvSpPr>
          <p:nvPr>
            <p:ph idx="1"/>
          </p:nvPr>
        </p:nvSpPr>
        <p:spPr/>
        <p:txBody>
          <a:bodyPr>
            <a:normAutofit/>
          </a:bodyPr>
          <a:lstStyle/>
          <a:p>
            <a:r>
              <a:rPr lang="en-US" sz="1600" dirty="0"/>
              <a:t>Another innovation in XCP is the decoupling of efficiency control (the ability to get to high link utilization) from fairness control (the problem of how to allocate bandwidth fairly among competing flows). </a:t>
            </a:r>
          </a:p>
          <a:p>
            <a:r>
              <a:rPr lang="en-US" sz="1600" dirty="0"/>
              <a:t>This is because efficiency control should depend only on the aggregate traffic behavior, but any fair allocation depends on the number of connections passing through the node. </a:t>
            </a:r>
          </a:p>
          <a:p>
            <a:r>
              <a:rPr lang="en-US" sz="1600" dirty="0"/>
              <a:t>Hence, an XCP-based AQM controller has both an </a:t>
            </a:r>
            <a:r>
              <a:rPr lang="en-US" sz="1600" dirty="0">
                <a:solidFill>
                  <a:schemeClr val="accent1"/>
                </a:solidFill>
              </a:rPr>
              <a:t>efficiency controller (EC) </a:t>
            </a:r>
            <a:r>
              <a:rPr lang="en-US" sz="1600" dirty="0"/>
              <a:t>and a </a:t>
            </a:r>
            <a:r>
              <a:rPr lang="en-US" sz="1600" dirty="0">
                <a:solidFill>
                  <a:schemeClr val="accent1"/>
                </a:solidFill>
              </a:rPr>
              <a:t>fairness controller (FC), </a:t>
            </a:r>
            <a:r>
              <a:rPr lang="en-US" sz="1600" dirty="0"/>
              <a:t>which can be modified independently of the other. </a:t>
            </a:r>
          </a:p>
          <a:p>
            <a:r>
              <a:rPr lang="en-US" sz="1600" dirty="0"/>
              <a:t>In regular TCP, the two problems coupled together because the AIMD window increase decrease mechanism is used to accomplish both objectives</a:t>
            </a:r>
          </a:p>
        </p:txBody>
      </p:sp>
      <p:sp>
        <p:nvSpPr>
          <p:cNvPr id="3" name="Title 2">
            <a:extLst>
              <a:ext uri="{FF2B5EF4-FFF2-40B4-BE49-F238E27FC236}">
                <a16:creationId xmlns:a16="http://schemas.microsoft.com/office/drawing/2014/main" id="{2CD55778-2626-FE30-9C13-CBCEFF5F9FBE}"/>
              </a:ext>
            </a:extLst>
          </p:cNvPr>
          <p:cNvSpPr>
            <a:spLocks noGrp="1"/>
          </p:cNvSpPr>
          <p:nvPr>
            <p:ph type="title"/>
          </p:nvPr>
        </p:nvSpPr>
        <p:spPr/>
        <p:txBody>
          <a:bodyPr/>
          <a:lstStyle/>
          <a:p>
            <a:r>
              <a:rPr lang="en-US" dirty="0"/>
              <a:t>XCP Features (</a:t>
            </a:r>
            <a:r>
              <a:rPr lang="en-US" dirty="0" err="1"/>
              <a:t>cont</a:t>
            </a:r>
            <a:r>
              <a:rPr lang="en-US" dirty="0"/>
              <a:t>)</a:t>
            </a:r>
          </a:p>
        </p:txBody>
      </p:sp>
    </p:spTree>
    <p:extLst>
      <p:ext uri="{BB962C8B-B14F-4D97-AF65-F5344CB8AC3E}">
        <p14:creationId xmlns:p14="http://schemas.microsoft.com/office/powerpoint/2010/main" val="1831878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448E0-6109-913D-3EFD-03A30893E70E}"/>
              </a:ext>
            </a:extLst>
          </p:cNvPr>
          <p:cNvSpPr>
            <a:spLocks noGrp="1"/>
          </p:cNvSpPr>
          <p:nvPr>
            <p:ph idx="1"/>
          </p:nvPr>
        </p:nvSpPr>
        <p:spPr/>
        <p:txBody>
          <a:bodyPr>
            <a:normAutofit lnSpcReduction="10000"/>
          </a:bodyPr>
          <a:lstStyle/>
          <a:p>
            <a:r>
              <a:rPr lang="en-US" sz="1600" dirty="0"/>
              <a:t>Issue with Loss based algorithms: They fill up the buffer, which have become larger over time in routers and switches (</a:t>
            </a:r>
            <a:r>
              <a:rPr lang="en-US" sz="1600" dirty="0" err="1"/>
              <a:t>bufferbloat</a:t>
            </a:r>
            <a:r>
              <a:rPr lang="en-US" sz="1600" dirty="0"/>
              <a:t>). This increases latency for all flows traversing the link.</a:t>
            </a:r>
            <a:br>
              <a:rPr lang="en-US" sz="1600" dirty="0"/>
            </a:br>
            <a:endParaRPr lang="en-US" sz="1600" dirty="0"/>
          </a:p>
          <a:p>
            <a:r>
              <a:rPr lang="en-US" sz="1600" dirty="0"/>
              <a:t>Alternative: Use Delay based algorithms such as Vegas. But these algorithms are at a disadvantage when competing with Loss based algorithms.</a:t>
            </a:r>
            <a:br>
              <a:rPr lang="en-US" sz="1600" dirty="0"/>
            </a:br>
            <a:endParaRPr lang="en-US" sz="1600" dirty="0"/>
          </a:p>
          <a:p>
            <a:r>
              <a:rPr lang="en-US" sz="1600" dirty="0"/>
              <a:t>BBR is a Delay type algorithm that is able to hold its own against Loss based algorithms. How does it do this?</a:t>
            </a:r>
          </a:p>
          <a:p>
            <a:pPr lvl="1"/>
            <a:r>
              <a:rPr lang="en-US" sz="1600" dirty="0">
                <a:solidFill>
                  <a:schemeClr val="accent1"/>
                </a:solidFill>
              </a:rPr>
              <a:t>By using a </a:t>
            </a:r>
            <a:r>
              <a:rPr lang="en-US" sz="1600" u="sng" dirty="0">
                <a:solidFill>
                  <a:schemeClr val="accent1"/>
                </a:solidFill>
              </a:rPr>
              <a:t>Rate based scheme</a:t>
            </a:r>
            <a:r>
              <a:rPr lang="en-US" sz="1600" dirty="0">
                <a:solidFill>
                  <a:schemeClr val="accent1"/>
                </a:solidFill>
              </a:rPr>
              <a:t>, which sets the rate based on bottleneck </a:t>
            </a:r>
            <a:r>
              <a:rPr lang="en-US" sz="1600" dirty="0" err="1">
                <a:solidFill>
                  <a:schemeClr val="accent1"/>
                </a:solidFill>
              </a:rPr>
              <a:t>bw</a:t>
            </a:r>
            <a:r>
              <a:rPr lang="en-US" sz="1600" dirty="0">
                <a:solidFill>
                  <a:schemeClr val="accent1"/>
                </a:solidFill>
              </a:rPr>
              <a:t> estimates, not on either Loss or Delay</a:t>
            </a:r>
            <a:br>
              <a:rPr lang="en-US" sz="1600" dirty="0"/>
            </a:br>
            <a:endParaRPr lang="en-US" sz="1600" dirty="0"/>
          </a:p>
          <a:p>
            <a:r>
              <a:rPr lang="en-US" sz="1600" dirty="0"/>
              <a:t>Since BBRv1 does not react to Loss, what happens when it shares the link with Loss based algos?</a:t>
            </a:r>
          </a:p>
          <a:p>
            <a:pPr lvl="1"/>
            <a:r>
              <a:rPr lang="en-US" sz="1600" dirty="0"/>
              <a:t>BBRv1 tends to get an unfair share of the link capacity!</a:t>
            </a:r>
          </a:p>
          <a:p>
            <a:pPr lvl="1"/>
            <a:r>
              <a:rPr lang="en-US" sz="1600" dirty="0"/>
              <a:t>This hasn’t stopped Google and some other large companies from deploying BBR. This also means that the requirement of inter-protocol fairness has become less important in recent years.</a:t>
            </a:r>
          </a:p>
          <a:p>
            <a:endParaRPr lang="en-US" sz="1600" dirty="0"/>
          </a:p>
        </p:txBody>
      </p:sp>
      <p:sp>
        <p:nvSpPr>
          <p:cNvPr id="3" name="Title 2">
            <a:extLst>
              <a:ext uri="{FF2B5EF4-FFF2-40B4-BE49-F238E27FC236}">
                <a16:creationId xmlns:a16="http://schemas.microsoft.com/office/drawing/2014/main" id="{D4EA6184-B610-8A94-BD8C-64B2924BB285}"/>
              </a:ext>
            </a:extLst>
          </p:cNvPr>
          <p:cNvSpPr>
            <a:spLocks noGrp="1"/>
          </p:cNvSpPr>
          <p:nvPr>
            <p:ph type="title"/>
          </p:nvPr>
        </p:nvSpPr>
        <p:spPr/>
        <p:txBody>
          <a:bodyPr/>
          <a:lstStyle/>
          <a:p>
            <a:r>
              <a:rPr lang="en-US" dirty="0"/>
              <a:t>BBR Motivation</a:t>
            </a:r>
          </a:p>
        </p:txBody>
      </p:sp>
    </p:spTree>
    <p:extLst>
      <p:ext uri="{BB962C8B-B14F-4D97-AF65-F5344CB8AC3E}">
        <p14:creationId xmlns:p14="http://schemas.microsoft.com/office/powerpoint/2010/main" val="1089684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746A72-7FE0-875E-D7D6-A7C838123394}"/>
              </a:ext>
            </a:extLst>
          </p:cNvPr>
          <p:cNvSpPr>
            <a:spLocks noGrp="1"/>
          </p:cNvSpPr>
          <p:nvPr>
            <p:ph type="title"/>
          </p:nvPr>
        </p:nvSpPr>
        <p:spPr/>
        <p:txBody>
          <a:bodyPr>
            <a:normAutofit fontScale="90000"/>
          </a:bodyPr>
          <a:lstStyle/>
          <a:p>
            <a:r>
              <a:rPr lang="en-US" dirty="0"/>
              <a:t>XCP Protocol Description: Source</a:t>
            </a:r>
          </a:p>
        </p:txBody>
      </p:sp>
      <p:sp>
        <p:nvSpPr>
          <p:cNvPr id="4" name="Content Placeholder 3">
            <a:extLst>
              <a:ext uri="{FF2B5EF4-FFF2-40B4-BE49-F238E27FC236}">
                <a16:creationId xmlns:a16="http://schemas.microsoft.com/office/drawing/2014/main" id="{DFA8DDF6-8AD4-CB37-DBA9-63BF817B5244}"/>
              </a:ext>
            </a:extLst>
          </p:cNvPr>
          <p:cNvSpPr>
            <a:spLocks noGrp="1"/>
          </p:cNvSpPr>
          <p:nvPr>
            <p:ph idx="1"/>
          </p:nvPr>
        </p:nvSpPr>
        <p:spPr>
          <a:xfrm>
            <a:off x="381785" y="1417638"/>
            <a:ext cx="8229600" cy="4525963"/>
          </a:xfrm>
        </p:spPr>
        <p:txBody>
          <a:bodyPr>
            <a:normAutofit/>
          </a:bodyPr>
          <a:lstStyle/>
          <a:p>
            <a:r>
              <a:rPr lang="en-US" sz="1600" dirty="0"/>
              <a:t>Traffic source k maintains a congestion window </a:t>
            </a:r>
            <a:r>
              <a:rPr lang="en-US" sz="1600" dirty="0" err="1"/>
              <a:t>W</a:t>
            </a:r>
            <a:r>
              <a:rPr lang="en-US" sz="1600" baseline="-25000" dirty="0" err="1"/>
              <a:t>k</a:t>
            </a:r>
            <a:r>
              <a:rPr lang="en-US" sz="1600" dirty="0"/>
              <a:t>, and keeps track of the round trip latency T</a:t>
            </a:r>
            <a:r>
              <a:rPr lang="en-US" sz="1600" baseline="-25000" dirty="0"/>
              <a:t>k</a:t>
            </a:r>
            <a:r>
              <a:rPr lang="en-US" sz="1600" dirty="0"/>
              <a:t>. It communicates these numbers to the network nodes via a congestion header in every packet. Note that the rate </a:t>
            </a:r>
            <a:r>
              <a:rPr lang="en-US" sz="1600" dirty="0" err="1"/>
              <a:t>R</a:t>
            </a:r>
            <a:r>
              <a:rPr lang="en-US" sz="1600" baseline="-25000" dirty="0" err="1"/>
              <a:t>k</a:t>
            </a:r>
            <a:r>
              <a:rPr lang="en-US" sz="1600" dirty="0"/>
              <a:t> at source k is given by</a:t>
            </a:r>
          </a:p>
          <a:p>
            <a:endParaRPr lang="en-US" sz="1600" dirty="0"/>
          </a:p>
          <a:p>
            <a:pPr marL="109728" indent="0">
              <a:buNone/>
            </a:pPr>
            <a:endParaRPr lang="en-US" sz="1600" dirty="0"/>
          </a:p>
          <a:p>
            <a:r>
              <a:rPr lang="en-US" sz="1600" dirty="0"/>
              <a:t>Whenever a new ACK arrives, the following equation is used to update the window:</a:t>
            </a:r>
            <a:br>
              <a:rPr lang="en-US" sz="1600" dirty="0"/>
            </a:br>
            <a:br>
              <a:rPr lang="en-US" sz="1600" dirty="0"/>
            </a:br>
            <a:r>
              <a:rPr lang="en-US" sz="1600" dirty="0"/>
              <a:t>where </a:t>
            </a:r>
            <a:r>
              <a:rPr lang="en-US" sz="1600" dirty="0" err="1"/>
              <a:t>S</a:t>
            </a:r>
            <a:r>
              <a:rPr lang="en-US" sz="1600" baseline="-25000" dirty="0" err="1"/>
              <a:t>k</a:t>
            </a:r>
            <a:r>
              <a:rPr lang="en-US" sz="1600" dirty="0"/>
              <a:t> is explicit window size adjustment that is computed by the bottleneck node and is conveyed back to the source in the ACK packet. Note that </a:t>
            </a:r>
            <a:r>
              <a:rPr lang="en-US" sz="1600" dirty="0" err="1"/>
              <a:t>S</a:t>
            </a:r>
            <a:r>
              <a:rPr lang="en-US" sz="1600" baseline="-25000" dirty="0" err="1"/>
              <a:t>k</a:t>
            </a:r>
            <a:r>
              <a:rPr lang="en-US" sz="1600" dirty="0"/>
              <a:t> can be either positive or negative, depending on the congestion conditions at the bottleneck.</a:t>
            </a:r>
          </a:p>
        </p:txBody>
      </p:sp>
      <p:pic>
        <p:nvPicPr>
          <p:cNvPr id="8" name="Picture 7">
            <a:extLst>
              <a:ext uri="{FF2B5EF4-FFF2-40B4-BE49-F238E27FC236}">
                <a16:creationId xmlns:a16="http://schemas.microsoft.com/office/drawing/2014/main" id="{9E8FC1B7-1665-098A-CE1F-77E30BF277B2}"/>
              </a:ext>
            </a:extLst>
          </p:cNvPr>
          <p:cNvPicPr>
            <a:picLocks noChangeAspect="1"/>
          </p:cNvPicPr>
          <p:nvPr/>
        </p:nvPicPr>
        <p:blipFill>
          <a:blip r:embed="rId2"/>
          <a:stretch>
            <a:fillRect/>
          </a:stretch>
        </p:blipFill>
        <p:spPr>
          <a:xfrm>
            <a:off x="3557441" y="2287898"/>
            <a:ext cx="1143000" cy="698500"/>
          </a:xfrm>
          <a:prstGeom prst="rect">
            <a:avLst/>
          </a:prstGeom>
        </p:spPr>
      </p:pic>
      <p:pic>
        <p:nvPicPr>
          <p:cNvPr id="10" name="Picture 9">
            <a:extLst>
              <a:ext uri="{FF2B5EF4-FFF2-40B4-BE49-F238E27FC236}">
                <a16:creationId xmlns:a16="http://schemas.microsoft.com/office/drawing/2014/main" id="{C4739453-ACAA-6B9B-C010-33DBFEC10AB7}"/>
              </a:ext>
            </a:extLst>
          </p:cNvPr>
          <p:cNvPicPr>
            <a:picLocks noChangeAspect="1"/>
          </p:cNvPicPr>
          <p:nvPr/>
        </p:nvPicPr>
        <p:blipFill>
          <a:blip r:embed="rId3"/>
          <a:stretch>
            <a:fillRect/>
          </a:stretch>
        </p:blipFill>
        <p:spPr>
          <a:xfrm>
            <a:off x="3557441" y="3372438"/>
            <a:ext cx="1549400" cy="419100"/>
          </a:xfrm>
          <a:prstGeom prst="rect">
            <a:avLst/>
          </a:prstGeom>
        </p:spPr>
      </p:pic>
    </p:spTree>
    <p:extLst>
      <p:ext uri="{BB962C8B-B14F-4D97-AF65-F5344CB8AC3E}">
        <p14:creationId xmlns:p14="http://schemas.microsoft.com/office/powerpoint/2010/main" val="2917013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59A736-E29E-B415-FA05-DB32EDC6AA32}"/>
              </a:ext>
            </a:extLst>
          </p:cNvPr>
          <p:cNvSpPr>
            <a:spLocks noGrp="1"/>
          </p:cNvSpPr>
          <p:nvPr>
            <p:ph idx="1"/>
          </p:nvPr>
        </p:nvSpPr>
        <p:spPr/>
        <p:txBody>
          <a:bodyPr>
            <a:normAutofit/>
          </a:bodyPr>
          <a:lstStyle/>
          <a:p>
            <a:r>
              <a:rPr lang="en-US" sz="1600" dirty="0"/>
              <a:t>Network nodes monitor their input traffic rate. Based on the difference between the link capacity C and the aggregate rate Y given by</a:t>
            </a:r>
            <a:br>
              <a:rPr lang="en-US" sz="1600" dirty="0"/>
            </a:br>
            <a:br>
              <a:rPr lang="en-US" sz="1600" dirty="0"/>
            </a:br>
            <a:br>
              <a:rPr lang="en-US" sz="1600" dirty="0"/>
            </a:br>
            <a:br>
              <a:rPr lang="en-US" sz="1600" dirty="0"/>
            </a:br>
            <a:r>
              <a:rPr lang="en-US" sz="1600" dirty="0"/>
              <a:t>the node tells the connections sharing the link to increase or decrease their congestion windows, which is done once every average round trip latency, for all the connections passing through the node (this automatically reduces the frequency of updates as the latencies increase). This information is conveyed back to the source by a field in the header. </a:t>
            </a:r>
          </a:p>
          <a:p>
            <a:r>
              <a:rPr lang="en-US" sz="1600" dirty="0"/>
              <a:t>Downstream nodes can reduce this number if they are experiencing greater congestion, so that in the end, the feedback ACK contains information from the bottleneck node along the path.</a:t>
            </a:r>
          </a:p>
        </p:txBody>
      </p:sp>
      <p:sp>
        <p:nvSpPr>
          <p:cNvPr id="3" name="Title 2">
            <a:extLst>
              <a:ext uri="{FF2B5EF4-FFF2-40B4-BE49-F238E27FC236}">
                <a16:creationId xmlns:a16="http://schemas.microsoft.com/office/drawing/2014/main" id="{7A6B9573-4962-A2B4-2D55-BC48A16E4878}"/>
              </a:ext>
            </a:extLst>
          </p:cNvPr>
          <p:cNvSpPr>
            <a:spLocks noGrp="1"/>
          </p:cNvSpPr>
          <p:nvPr>
            <p:ph type="title"/>
          </p:nvPr>
        </p:nvSpPr>
        <p:spPr/>
        <p:txBody>
          <a:bodyPr>
            <a:normAutofit fontScale="90000"/>
          </a:bodyPr>
          <a:lstStyle/>
          <a:p>
            <a:r>
              <a:rPr lang="en-US" dirty="0"/>
              <a:t>XCP Protocol Description: Network Node</a:t>
            </a:r>
          </a:p>
        </p:txBody>
      </p:sp>
      <p:pic>
        <p:nvPicPr>
          <p:cNvPr id="5" name="Picture 4">
            <a:extLst>
              <a:ext uri="{FF2B5EF4-FFF2-40B4-BE49-F238E27FC236}">
                <a16:creationId xmlns:a16="http://schemas.microsoft.com/office/drawing/2014/main" id="{80265405-F893-8C5C-16EC-48DC85EC2BB2}"/>
              </a:ext>
            </a:extLst>
          </p:cNvPr>
          <p:cNvPicPr>
            <a:picLocks noChangeAspect="1"/>
          </p:cNvPicPr>
          <p:nvPr/>
        </p:nvPicPr>
        <p:blipFill>
          <a:blip r:embed="rId2"/>
          <a:stretch>
            <a:fillRect/>
          </a:stretch>
        </p:blipFill>
        <p:spPr>
          <a:xfrm>
            <a:off x="3314700" y="2086858"/>
            <a:ext cx="1257300" cy="685800"/>
          </a:xfrm>
          <a:prstGeom prst="rect">
            <a:avLst/>
          </a:prstGeom>
        </p:spPr>
      </p:pic>
    </p:spTree>
    <p:extLst>
      <p:ext uri="{BB962C8B-B14F-4D97-AF65-F5344CB8AC3E}">
        <p14:creationId xmlns:p14="http://schemas.microsoft.com/office/powerpoint/2010/main" val="2656904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50DF6D-7C57-CADE-0B02-41354F901C94}"/>
              </a:ext>
            </a:extLst>
          </p:cNvPr>
          <p:cNvSpPr>
            <a:spLocks noGrp="1"/>
          </p:cNvSpPr>
          <p:nvPr>
            <p:ph idx="1"/>
          </p:nvPr>
        </p:nvSpPr>
        <p:spPr/>
        <p:txBody>
          <a:bodyPr>
            <a:normAutofit lnSpcReduction="10000"/>
          </a:bodyPr>
          <a:lstStyle/>
          <a:p>
            <a:r>
              <a:rPr lang="en-US" sz="1600" dirty="0"/>
              <a:t>The EC’s objective is to maximize link utilization while minimizing packet drops and persistent queues. The aggregate feedback </a:t>
            </a:r>
            <a:r>
              <a:rPr lang="el-GR" sz="1600" dirty="0"/>
              <a:t>φ (</a:t>
            </a:r>
            <a:r>
              <a:rPr lang="en-US" sz="1600" dirty="0"/>
              <a:t>in bytes) is computed as follows:</a:t>
            </a:r>
          </a:p>
          <a:p>
            <a:endParaRPr lang="en-US" sz="1600" dirty="0"/>
          </a:p>
          <a:p>
            <a:endParaRPr lang="en-US" sz="1600" dirty="0"/>
          </a:p>
          <a:p>
            <a:endParaRPr lang="en-US" sz="1600" dirty="0"/>
          </a:p>
          <a:p>
            <a:r>
              <a:rPr lang="en-US" sz="1600" dirty="0"/>
              <a:t>where </a:t>
            </a:r>
            <a:r>
              <a:rPr lang="el-GR" sz="1600" dirty="0"/>
              <a:t>α; β </a:t>
            </a:r>
            <a:r>
              <a:rPr lang="en-US" sz="1600" dirty="0"/>
              <a:t>are constants whose values are set based on the stability analysis, </a:t>
            </a:r>
            <a:r>
              <a:rPr lang="en-US" sz="1600" dirty="0" err="1"/>
              <a:t>T</a:t>
            </a:r>
            <a:r>
              <a:rPr lang="en-US" sz="1600" baseline="-25000" dirty="0" err="1"/>
              <a:t>av</a:t>
            </a:r>
            <a:r>
              <a:rPr lang="en-US" sz="1600" dirty="0"/>
              <a:t> is the average round trip latency for all connections passing through the node, and b is the minimum queue seen by an arriving packet during the last round trip interval (i.e., it’s the queue that does not drain at the end of a round trip interval).</a:t>
            </a:r>
          </a:p>
          <a:p>
            <a:r>
              <a:rPr lang="en-US" sz="1600" dirty="0"/>
              <a:t>The first term on the RHS is proportional to the mismatch between the aggregate rate and the link capacity (multiplied by the round trip latency to convert it into bytes).</a:t>
            </a:r>
          </a:p>
          <a:p>
            <a:r>
              <a:rPr lang="en-US" sz="1600" dirty="0"/>
              <a:t>The second term is useful for the following reason: When there is a persistent queue even if the rates in the first term are matching, then the second term helps to reduce this queue size.</a:t>
            </a:r>
          </a:p>
        </p:txBody>
      </p:sp>
      <p:sp>
        <p:nvSpPr>
          <p:cNvPr id="3" name="Title 2">
            <a:extLst>
              <a:ext uri="{FF2B5EF4-FFF2-40B4-BE49-F238E27FC236}">
                <a16:creationId xmlns:a16="http://schemas.microsoft.com/office/drawing/2014/main" id="{32310198-6C21-D1E9-230E-B47FFF94DAD9}"/>
              </a:ext>
            </a:extLst>
          </p:cNvPr>
          <p:cNvSpPr>
            <a:spLocks noGrp="1"/>
          </p:cNvSpPr>
          <p:nvPr>
            <p:ph type="title"/>
          </p:nvPr>
        </p:nvSpPr>
        <p:spPr/>
        <p:txBody>
          <a:bodyPr>
            <a:noAutofit/>
          </a:bodyPr>
          <a:lstStyle/>
          <a:p>
            <a:r>
              <a:rPr lang="en-US" sz="3200" dirty="0"/>
              <a:t>XCP Protocol Description: Efficiency Controller at Network Node</a:t>
            </a:r>
          </a:p>
        </p:txBody>
      </p:sp>
      <p:pic>
        <p:nvPicPr>
          <p:cNvPr id="5" name="Picture 4">
            <a:extLst>
              <a:ext uri="{FF2B5EF4-FFF2-40B4-BE49-F238E27FC236}">
                <a16:creationId xmlns:a16="http://schemas.microsoft.com/office/drawing/2014/main" id="{01C0F424-9F1F-4417-6B49-7EBC3D23C908}"/>
              </a:ext>
            </a:extLst>
          </p:cNvPr>
          <p:cNvPicPr>
            <a:picLocks noChangeAspect="1"/>
          </p:cNvPicPr>
          <p:nvPr/>
        </p:nvPicPr>
        <p:blipFill>
          <a:blip r:embed="rId2"/>
          <a:stretch>
            <a:fillRect/>
          </a:stretch>
        </p:blipFill>
        <p:spPr>
          <a:xfrm>
            <a:off x="2988166" y="2176675"/>
            <a:ext cx="2488808" cy="761040"/>
          </a:xfrm>
          <a:prstGeom prst="rect">
            <a:avLst/>
          </a:prstGeom>
        </p:spPr>
      </p:pic>
      <p:sp>
        <p:nvSpPr>
          <p:cNvPr id="6" name="TextBox 5">
            <a:extLst>
              <a:ext uri="{FF2B5EF4-FFF2-40B4-BE49-F238E27FC236}">
                <a16:creationId xmlns:a16="http://schemas.microsoft.com/office/drawing/2014/main" id="{5E21C86A-6119-4194-4FE1-FE4C10D4F4D6}"/>
              </a:ext>
            </a:extLst>
          </p:cNvPr>
          <p:cNvSpPr txBox="1"/>
          <p:nvPr/>
        </p:nvSpPr>
        <p:spPr>
          <a:xfrm>
            <a:off x="5792912" y="2326362"/>
            <a:ext cx="2577950" cy="461665"/>
          </a:xfrm>
          <a:prstGeom prst="rect">
            <a:avLst/>
          </a:prstGeom>
          <a:noFill/>
          <a:ln>
            <a:solidFill>
              <a:schemeClr val="accent1"/>
            </a:solidFill>
          </a:ln>
        </p:spPr>
        <p:txBody>
          <a:bodyPr wrap="none" rtlCol="0">
            <a:spAutoFit/>
          </a:bodyPr>
          <a:lstStyle/>
          <a:p>
            <a:pPr algn="ctr"/>
            <a:r>
              <a:rPr lang="en-US" sz="1200" dirty="0"/>
              <a:t>Equivalent to the Proportional +</a:t>
            </a:r>
          </a:p>
          <a:p>
            <a:pPr algn="ctr"/>
            <a:r>
              <a:rPr lang="en-US" sz="1200" dirty="0"/>
              <a:t>Integral Controller!</a:t>
            </a:r>
          </a:p>
        </p:txBody>
      </p:sp>
    </p:spTree>
    <p:extLst>
      <p:ext uri="{BB962C8B-B14F-4D97-AF65-F5344CB8AC3E}">
        <p14:creationId xmlns:p14="http://schemas.microsoft.com/office/powerpoint/2010/main" val="4025191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31B04-C624-3277-A17F-91E016A9E871}"/>
              </a:ext>
            </a:extLst>
          </p:cNvPr>
          <p:cNvSpPr>
            <a:spLocks noGrp="1"/>
          </p:cNvSpPr>
          <p:nvPr>
            <p:ph idx="1"/>
          </p:nvPr>
        </p:nvSpPr>
        <p:spPr/>
        <p:txBody>
          <a:bodyPr>
            <a:normAutofit/>
          </a:bodyPr>
          <a:lstStyle/>
          <a:p>
            <a:r>
              <a:rPr lang="en-US" sz="1600" dirty="0"/>
              <a:t>The job of the FC is to divide up the aggregate feedback among the K connections in a fair manner. It achieves fairness by making use of the AIMD principle, so that:</a:t>
            </a:r>
          </a:p>
          <a:p>
            <a:pPr lvl="1"/>
            <a:r>
              <a:rPr lang="en-US" sz="1600" dirty="0"/>
              <a:t>If </a:t>
            </a:r>
            <a:r>
              <a:rPr lang="el-GR" sz="1600" dirty="0"/>
              <a:t>φ</a:t>
            </a:r>
            <a:r>
              <a:rPr lang="en-US" sz="1600" dirty="0"/>
              <a:t> &gt; </a:t>
            </a:r>
            <a:r>
              <a:rPr lang="el-GR" sz="1600" dirty="0"/>
              <a:t>0, </a:t>
            </a:r>
            <a:r>
              <a:rPr lang="en-US" sz="1600" dirty="0"/>
              <a:t>then the allocation is done so that the increase in throughput for all the connections is the same.</a:t>
            </a:r>
          </a:p>
          <a:p>
            <a:pPr lvl="1"/>
            <a:r>
              <a:rPr lang="en-US" sz="1600" dirty="0"/>
              <a:t>If </a:t>
            </a:r>
            <a:r>
              <a:rPr lang="el-GR" sz="1600" dirty="0"/>
              <a:t>φ</a:t>
            </a:r>
            <a:r>
              <a:rPr lang="en-US" sz="1600" dirty="0"/>
              <a:t> &lt; </a:t>
            </a:r>
            <a:r>
              <a:rPr lang="el-GR" sz="1600" dirty="0"/>
              <a:t>0, </a:t>
            </a:r>
            <a:r>
              <a:rPr lang="en-US" sz="1600" dirty="0"/>
              <a:t>then the allocation is done so that the decrease in throughput of a connection proportional to its current throughput.</a:t>
            </a:r>
          </a:p>
          <a:p>
            <a:r>
              <a:rPr lang="en-US" sz="1600" dirty="0"/>
              <a:t>When </a:t>
            </a:r>
            <a:r>
              <a:rPr lang="el-GR" sz="1600" dirty="0"/>
              <a:t>φ </a:t>
            </a:r>
            <a:r>
              <a:rPr lang="en-US" sz="1600" dirty="0"/>
              <a:t>is approximately zero, then the convergence to fairness comes to a halt. To prevent this, XCP does an artificial deallocation and allocation of bandwidth among the K connections by using the feedback h given by</a:t>
            </a:r>
            <a:br>
              <a:rPr lang="en-US" sz="1600" dirty="0"/>
            </a:br>
            <a:br>
              <a:rPr lang="en-US" sz="1600" dirty="0"/>
            </a:br>
            <a:br>
              <a:rPr lang="en-US" sz="1600" dirty="0"/>
            </a:br>
            <a:br>
              <a:rPr lang="en-US" sz="1600" dirty="0"/>
            </a:br>
            <a:r>
              <a:rPr lang="en-US" sz="1600" dirty="0"/>
              <a:t>so on every RTT, at least 10% of the traffic is redistributed according to AIMD.</a:t>
            </a:r>
          </a:p>
          <a:p>
            <a:endParaRPr lang="en-US" sz="1600" dirty="0"/>
          </a:p>
        </p:txBody>
      </p:sp>
      <p:sp>
        <p:nvSpPr>
          <p:cNvPr id="3" name="Title 2">
            <a:extLst>
              <a:ext uri="{FF2B5EF4-FFF2-40B4-BE49-F238E27FC236}">
                <a16:creationId xmlns:a16="http://schemas.microsoft.com/office/drawing/2014/main" id="{2FAA7552-104F-4847-640C-9A5F3663E0C6}"/>
              </a:ext>
            </a:extLst>
          </p:cNvPr>
          <p:cNvSpPr>
            <a:spLocks noGrp="1"/>
          </p:cNvSpPr>
          <p:nvPr>
            <p:ph type="title"/>
          </p:nvPr>
        </p:nvSpPr>
        <p:spPr/>
        <p:txBody>
          <a:bodyPr>
            <a:noAutofit/>
          </a:bodyPr>
          <a:lstStyle/>
          <a:p>
            <a:r>
              <a:rPr lang="en-US" sz="3200" dirty="0"/>
              <a:t>XCP Protocol Description: Fairness Controller at Network Node</a:t>
            </a:r>
          </a:p>
        </p:txBody>
      </p:sp>
      <p:pic>
        <p:nvPicPr>
          <p:cNvPr id="5" name="Picture 4">
            <a:extLst>
              <a:ext uri="{FF2B5EF4-FFF2-40B4-BE49-F238E27FC236}">
                <a16:creationId xmlns:a16="http://schemas.microsoft.com/office/drawing/2014/main" id="{D9686230-F6B3-4311-CFB4-0028343E6192}"/>
              </a:ext>
            </a:extLst>
          </p:cNvPr>
          <p:cNvPicPr>
            <a:picLocks noChangeAspect="1"/>
          </p:cNvPicPr>
          <p:nvPr/>
        </p:nvPicPr>
        <p:blipFill>
          <a:blip r:embed="rId2"/>
          <a:stretch>
            <a:fillRect/>
          </a:stretch>
        </p:blipFill>
        <p:spPr>
          <a:xfrm>
            <a:off x="3041650" y="4099938"/>
            <a:ext cx="2491884" cy="734124"/>
          </a:xfrm>
          <a:prstGeom prst="rect">
            <a:avLst/>
          </a:prstGeom>
        </p:spPr>
      </p:pic>
    </p:spTree>
    <p:extLst>
      <p:ext uri="{BB962C8B-B14F-4D97-AF65-F5344CB8AC3E}">
        <p14:creationId xmlns:p14="http://schemas.microsoft.com/office/powerpoint/2010/main" val="2619369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B2910D0-C6AB-9AB2-F3DF-77884273A130}"/>
                  </a:ext>
                </a:extLst>
              </p:cNvPr>
              <p:cNvSpPr>
                <a:spLocks noGrp="1"/>
              </p:cNvSpPr>
              <p:nvPr>
                <p:ph idx="1"/>
              </p:nvPr>
            </p:nvSpPr>
            <p:spPr>
              <a:xfrm>
                <a:off x="457200" y="1481328"/>
                <a:ext cx="8229600" cy="4749790"/>
              </a:xfrm>
            </p:spPr>
            <p:txBody>
              <a:bodyPr>
                <a:normAutofit/>
              </a:bodyPr>
              <a:lstStyle/>
              <a:p>
                <a:r>
                  <a:rPr lang="en-US" sz="1600" dirty="0"/>
                  <a:t>The per packet feedback to source k can be written as</a:t>
                </a:r>
                <a:br>
                  <a:rPr lang="en-US" sz="1600" dirty="0"/>
                </a:br>
                <a:br>
                  <a:rPr lang="en-US" sz="1600" dirty="0"/>
                </a:br>
                <a:br>
                  <a:rPr lang="en-US" sz="1600" dirty="0"/>
                </a:br>
                <a:r>
                  <a:rPr lang="en-US" sz="1600" dirty="0"/>
                  <a:t>where p</a:t>
                </a:r>
                <a:r>
                  <a:rPr lang="en-US" sz="1600" baseline="-25000" dirty="0"/>
                  <a:t>k</a:t>
                </a:r>
                <a:r>
                  <a:rPr lang="en-US" sz="1600" dirty="0"/>
                  <a:t> is the positive feedback and </a:t>
                </a:r>
                <a:r>
                  <a:rPr lang="en-US" sz="1600" dirty="0" err="1"/>
                  <a:t>n</a:t>
                </a:r>
                <a:r>
                  <a:rPr lang="en-US" sz="1600" baseline="-25000" dirty="0" err="1"/>
                  <a:t>k</a:t>
                </a:r>
                <a:r>
                  <a:rPr lang="en-US" sz="1600" dirty="0"/>
                  <a:t> is the negative feedback.</a:t>
                </a:r>
              </a:p>
              <a:p>
                <a:r>
                  <a:rPr lang="en-US" sz="1600" dirty="0"/>
                  <a:t>First consider the case when </a:t>
                </a:r>
                <a:r>
                  <a:rPr lang="el-GR" sz="1600" dirty="0"/>
                  <a:t>φ</a:t>
                </a:r>
                <a:r>
                  <a:rPr lang="en-US" sz="1600" dirty="0"/>
                  <a:t> &gt; </a:t>
                </a:r>
                <a:r>
                  <a:rPr lang="el-GR" sz="1600" dirty="0"/>
                  <a:t>0. </a:t>
                </a:r>
                <a:r>
                  <a:rPr lang="en-US" sz="1600" dirty="0"/>
                  <a:t>This quantity needs to be equally divided among the throughputs of the K connections. The corresponding change in window size of the k</a:t>
                </a:r>
                <a:r>
                  <a:rPr lang="en-US" sz="1600" baseline="30000" dirty="0"/>
                  <a:t>th</a:t>
                </a:r>
                <a:r>
                  <a:rPr lang="en-US" sz="1600" dirty="0"/>
                  <a:t> connection is given by</a:t>
                </a:r>
                <a:br>
                  <a:rPr lang="en-US" sz="1600" dirty="0"/>
                </a:br>
                <a:br>
                  <a:rPr lang="en-US" sz="1600" dirty="0"/>
                </a:br>
                <a:r>
                  <a:rPr lang="en-US" sz="1600" dirty="0"/>
                  <a:t>because the throughput deltas are equal.</a:t>
                </a:r>
              </a:p>
              <a:p>
                <a:r>
                  <a:rPr lang="en-US" sz="1600" dirty="0"/>
                  <a:t>This change needs to be split equally among the packets from connection k that pass through the node during time T</a:t>
                </a:r>
                <a:r>
                  <a:rPr lang="en-US" sz="1600" baseline="-25000" dirty="0"/>
                  <a:t>k</a:t>
                </a:r>
                <a:r>
                  <a:rPr lang="en-US" sz="1600" dirty="0"/>
                  <a:t>, say </a:t>
                </a:r>
                <a:r>
                  <a:rPr lang="en-US" sz="1600" dirty="0" err="1"/>
                  <a:t>m</a:t>
                </a:r>
                <a:r>
                  <a:rPr lang="en-US" sz="1600" baseline="-25000" dirty="0" err="1"/>
                  <a:t>k</a:t>
                </a:r>
                <a:r>
                  <a:rPr lang="en-US" sz="1600" baseline="-25000" dirty="0"/>
                  <a:t> </a:t>
                </a:r>
                <a:r>
                  <a:rPr lang="en-US" sz="1600" dirty="0"/>
                  <a:t>(per packet window change is </a:t>
                </a:r>
                <a14:m>
                  <m:oMath xmlns:m="http://schemas.openxmlformats.org/officeDocument/2006/math">
                    <m:f>
                      <m:fPr>
                        <m:type m:val="skw"/>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𝑘</m:t>
                            </m:r>
                          </m:sub>
                        </m:sSub>
                      </m:num>
                      <m:den>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𝑚</m:t>
                            </m:r>
                          </m:e>
                          <m:sub>
                            <m:r>
                              <a:rPr lang="en-US" sz="1600" b="0" i="1" smtClean="0">
                                <a:latin typeface="Cambria Math" panose="02040503050406030204" pitchFamily="18" charset="0"/>
                              </a:rPr>
                              <m:t>𝑘</m:t>
                            </m:r>
                          </m:sub>
                        </m:sSub>
                      </m:den>
                    </m:f>
                  </m:oMath>
                </a14:m>
                <a:r>
                  <a:rPr lang="en-US" sz="1600" dirty="0"/>
                  <a:t>)</a:t>
                </a:r>
              </a:p>
              <a:p>
                <a:r>
                  <a:rPr lang="en-US" sz="1600" dirty="0"/>
                  <a:t>Note that </a:t>
                </a:r>
                <a:r>
                  <a:rPr lang="en-US" sz="1600" dirty="0" err="1"/>
                  <a:t>m</a:t>
                </a:r>
                <a:r>
                  <a:rPr lang="en-US" sz="1600" baseline="-25000" dirty="0" err="1"/>
                  <a:t>k</a:t>
                </a:r>
                <a:r>
                  <a:rPr lang="en-US" sz="1600" dirty="0"/>
                  <a:t> is proportional to </a:t>
                </a:r>
                <a:r>
                  <a:rPr lang="en-US" sz="1600" dirty="0" err="1"/>
                  <a:t>W</a:t>
                </a:r>
                <a:r>
                  <a:rPr lang="en-US" sz="1600" baseline="-25000" dirty="0" err="1"/>
                  <a:t>k</a:t>
                </a:r>
                <a:r>
                  <a:rPr lang="en-US" sz="1600" dirty="0"/>
                  <a:t>/</a:t>
                </a:r>
                <a:r>
                  <a:rPr lang="en-US" sz="1600" dirty="0" err="1"/>
                  <a:t>MSS</a:t>
                </a:r>
                <a:r>
                  <a:rPr lang="en-US" sz="1600" baseline="-25000" dirty="0" err="1"/>
                  <a:t>k</a:t>
                </a:r>
                <a:r>
                  <a:rPr lang="en-US" sz="1600" dirty="0"/>
                  <a:t> and inversely proportional to T</a:t>
                </a:r>
                <a:r>
                  <a:rPr lang="en-US" sz="1600" baseline="-25000" dirty="0"/>
                  <a:t>k</a:t>
                </a:r>
                <a:r>
                  <a:rPr lang="en-US" sz="1600" dirty="0"/>
                  <a:t>. It follows that the change in window size per packet for connection k is given by</a:t>
                </a:r>
                <a:br>
                  <a:rPr lang="en-US" sz="1600" dirty="0"/>
                </a:br>
                <a:br>
                  <a:rPr lang="en-US" sz="1600" dirty="0"/>
                </a:br>
                <a:br>
                  <a:rPr lang="en-US" sz="1600" dirty="0"/>
                </a:br>
                <a:r>
                  <a:rPr lang="en-US" sz="1600" dirty="0"/>
                  <a:t>where </a:t>
                </a:r>
                <a:r>
                  <a:rPr lang="en-US" sz="1600" dirty="0" err="1"/>
                  <a:t>K</a:t>
                </a:r>
                <a:r>
                  <a:rPr lang="en-US" sz="1600" baseline="-25000" dirty="0" err="1"/>
                  <a:t>p</a:t>
                </a:r>
                <a:r>
                  <a:rPr lang="en-US" sz="1600" dirty="0"/>
                  <a:t> is a constant.</a:t>
                </a:r>
              </a:p>
            </p:txBody>
          </p:sp>
        </mc:Choice>
        <mc:Fallback>
          <p:sp>
            <p:nvSpPr>
              <p:cNvPr id="2" name="Content Placeholder 1">
                <a:extLst>
                  <a:ext uri="{FF2B5EF4-FFF2-40B4-BE49-F238E27FC236}">
                    <a16:creationId xmlns:a16="http://schemas.microsoft.com/office/drawing/2014/main" id="{AB2910D0-C6AB-9AB2-F3DF-77884273A130}"/>
                  </a:ext>
                </a:extLst>
              </p:cNvPr>
              <p:cNvSpPr>
                <a:spLocks noGrp="1" noRot="1" noChangeAspect="1" noMove="1" noResize="1" noEditPoints="1" noAdjustHandles="1" noChangeArrowheads="1" noChangeShapeType="1" noTextEdit="1"/>
              </p:cNvSpPr>
              <p:nvPr>
                <p:ph idx="1"/>
              </p:nvPr>
            </p:nvSpPr>
            <p:spPr>
              <a:xfrm>
                <a:off x="457200" y="1481328"/>
                <a:ext cx="8229600" cy="4749790"/>
              </a:xfrm>
              <a:blipFill>
                <a:blip r:embed="rId2"/>
                <a:stretch>
                  <a:fillRect t="-267" r="-77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5AE411B-2A16-6C5A-DC09-1C87850F1D13}"/>
              </a:ext>
            </a:extLst>
          </p:cNvPr>
          <p:cNvSpPr>
            <a:spLocks noGrp="1"/>
          </p:cNvSpPr>
          <p:nvPr>
            <p:ph type="title"/>
          </p:nvPr>
        </p:nvSpPr>
        <p:spPr/>
        <p:txBody>
          <a:bodyPr>
            <a:noAutofit/>
          </a:bodyPr>
          <a:lstStyle/>
          <a:p>
            <a:r>
              <a:rPr lang="en-US" sz="3200" dirty="0"/>
              <a:t>XCP Protocol Description: Increasing the Window Allocation</a:t>
            </a:r>
          </a:p>
        </p:txBody>
      </p:sp>
      <p:pic>
        <p:nvPicPr>
          <p:cNvPr id="7" name="Picture 6">
            <a:extLst>
              <a:ext uri="{FF2B5EF4-FFF2-40B4-BE49-F238E27FC236}">
                <a16:creationId xmlns:a16="http://schemas.microsoft.com/office/drawing/2014/main" id="{8ABC9930-277D-471B-37BC-509F440EB6A6}"/>
              </a:ext>
            </a:extLst>
          </p:cNvPr>
          <p:cNvPicPr>
            <a:picLocks noChangeAspect="1"/>
          </p:cNvPicPr>
          <p:nvPr/>
        </p:nvPicPr>
        <p:blipFill>
          <a:blip r:embed="rId3"/>
          <a:stretch>
            <a:fillRect/>
          </a:stretch>
        </p:blipFill>
        <p:spPr>
          <a:xfrm>
            <a:off x="3187699" y="1774268"/>
            <a:ext cx="1693097" cy="450457"/>
          </a:xfrm>
          <a:prstGeom prst="rect">
            <a:avLst/>
          </a:prstGeom>
        </p:spPr>
      </p:pic>
      <p:pic>
        <p:nvPicPr>
          <p:cNvPr id="9" name="Picture 8">
            <a:extLst>
              <a:ext uri="{FF2B5EF4-FFF2-40B4-BE49-F238E27FC236}">
                <a16:creationId xmlns:a16="http://schemas.microsoft.com/office/drawing/2014/main" id="{78899A75-9C1C-B3F3-7C5A-387B76A01253}"/>
              </a:ext>
            </a:extLst>
          </p:cNvPr>
          <p:cNvPicPr>
            <a:picLocks noChangeAspect="1"/>
          </p:cNvPicPr>
          <p:nvPr/>
        </p:nvPicPr>
        <p:blipFill>
          <a:blip r:embed="rId4"/>
          <a:stretch>
            <a:fillRect/>
          </a:stretch>
        </p:blipFill>
        <p:spPr>
          <a:xfrm>
            <a:off x="3329364" y="3257550"/>
            <a:ext cx="1845951" cy="300245"/>
          </a:xfrm>
          <a:prstGeom prst="rect">
            <a:avLst/>
          </a:prstGeom>
        </p:spPr>
      </p:pic>
      <p:pic>
        <p:nvPicPr>
          <p:cNvPr id="11" name="Picture 10">
            <a:extLst>
              <a:ext uri="{FF2B5EF4-FFF2-40B4-BE49-F238E27FC236}">
                <a16:creationId xmlns:a16="http://schemas.microsoft.com/office/drawing/2014/main" id="{FAE5F206-0016-25CA-E31D-03C70AAF97E0}"/>
              </a:ext>
            </a:extLst>
          </p:cNvPr>
          <p:cNvPicPr>
            <a:picLocks noChangeAspect="1"/>
          </p:cNvPicPr>
          <p:nvPr/>
        </p:nvPicPr>
        <p:blipFill>
          <a:blip r:embed="rId5"/>
          <a:stretch>
            <a:fillRect/>
          </a:stretch>
        </p:blipFill>
        <p:spPr>
          <a:xfrm>
            <a:off x="3329364" y="5206934"/>
            <a:ext cx="2032000" cy="723900"/>
          </a:xfrm>
          <a:prstGeom prst="rect">
            <a:avLst/>
          </a:prstGeom>
        </p:spPr>
      </p:pic>
    </p:spTree>
    <p:extLst>
      <p:ext uri="{BB962C8B-B14F-4D97-AF65-F5344CB8AC3E}">
        <p14:creationId xmlns:p14="http://schemas.microsoft.com/office/powerpoint/2010/main" val="205246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910D0-C6AB-9AB2-F3DF-77884273A130}"/>
              </a:ext>
            </a:extLst>
          </p:cNvPr>
          <p:cNvSpPr>
            <a:spLocks noGrp="1"/>
          </p:cNvSpPr>
          <p:nvPr>
            <p:ph idx="1"/>
          </p:nvPr>
        </p:nvSpPr>
        <p:spPr>
          <a:xfrm>
            <a:off x="457200" y="1481328"/>
            <a:ext cx="8229600" cy="4749790"/>
          </a:xfrm>
        </p:spPr>
        <p:txBody>
          <a:bodyPr>
            <a:normAutofit/>
          </a:bodyPr>
          <a:lstStyle/>
          <a:p>
            <a:r>
              <a:rPr lang="en-US" sz="1600" dirty="0"/>
              <a:t>It follows that</a:t>
            </a:r>
          </a:p>
          <a:p>
            <a:endParaRPr lang="en-US" sz="1600" dirty="0"/>
          </a:p>
          <a:p>
            <a:endParaRPr lang="en-US" sz="1600" dirty="0"/>
          </a:p>
          <a:p>
            <a:endParaRPr lang="en-US" sz="1600" dirty="0"/>
          </a:p>
          <a:p>
            <a:r>
              <a:rPr lang="en-US" sz="1600" dirty="0"/>
              <a:t>From which we obtain</a:t>
            </a:r>
          </a:p>
        </p:txBody>
      </p:sp>
      <p:sp>
        <p:nvSpPr>
          <p:cNvPr id="3" name="Title 2">
            <a:extLst>
              <a:ext uri="{FF2B5EF4-FFF2-40B4-BE49-F238E27FC236}">
                <a16:creationId xmlns:a16="http://schemas.microsoft.com/office/drawing/2014/main" id="{B5AE411B-2A16-6C5A-DC09-1C87850F1D13}"/>
              </a:ext>
            </a:extLst>
          </p:cNvPr>
          <p:cNvSpPr>
            <a:spLocks noGrp="1"/>
          </p:cNvSpPr>
          <p:nvPr>
            <p:ph type="title"/>
          </p:nvPr>
        </p:nvSpPr>
        <p:spPr/>
        <p:txBody>
          <a:bodyPr>
            <a:noAutofit/>
          </a:bodyPr>
          <a:lstStyle/>
          <a:p>
            <a:r>
              <a:rPr lang="en-US" sz="3200" dirty="0"/>
              <a:t>XCP Protocol Description: Increasing the Window Allocation (</a:t>
            </a:r>
            <a:r>
              <a:rPr lang="en-US" sz="3200" dirty="0" err="1"/>
              <a:t>cont</a:t>
            </a:r>
            <a:r>
              <a:rPr lang="en-US" sz="3200" dirty="0"/>
              <a:t>)</a:t>
            </a:r>
          </a:p>
        </p:txBody>
      </p:sp>
      <p:pic>
        <p:nvPicPr>
          <p:cNvPr id="5" name="Picture 4">
            <a:extLst>
              <a:ext uri="{FF2B5EF4-FFF2-40B4-BE49-F238E27FC236}">
                <a16:creationId xmlns:a16="http://schemas.microsoft.com/office/drawing/2014/main" id="{3DA7695B-EA64-1276-B938-51746AF6C80F}"/>
              </a:ext>
            </a:extLst>
          </p:cNvPr>
          <p:cNvPicPr>
            <a:picLocks noChangeAspect="1"/>
          </p:cNvPicPr>
          <p:nvPr/>
        </p:nvPicPr>
        <p:blipFill>
          <a:blip r:embed="rId2"/>
          <a:stretch>
            <a:fillRect/>
          </a:stretch>
        </p:blipFill>
        <p:spPr>
          <a:xfrm>
            <a:off x="3723522" y="1597761"/>
            <a:ext cx="2451100" cy="850900"/>
          </a:xfrm>
          <a:prstGeom prst="rect">
            <a:avLst/>
          </a:prstGeom>
        </p:spPr>
      </p:pic>
      <p:sp>
        <p:nvSpPr>
          <p:cNvPr id="6" name="TextBox 5">
            <a:extLst>
              <a:ext uri="{FF2B5EF4-FFF2-40B4-BE49-F238E27FC236}">
                <a16:creationId xmlns:a16="http://schemas.microsoft.com/office/drawing/2014/main" id="{5CCBCA31-274D-F500-B6C3-E805FFAB6AF6}"/>
              </a:ext>
            </a:extLst>
          </p:cNvPr>
          <p:cNvSpPr txBox="1"/>
          <p:nvPr/>
        </p:nvSpPr>
        <p:spPr>
          <a:xfrm>
            <a:off x="934832" y="1887891"/>
            <a:ext cx="2509020" cy="461665"/>
          </a:xfrm>
          <a:prstGeom prst="rect">
            <a:avLst/>
          </a:prstGeom>
          <a:noFill/>
        </p:spPr>
        <p:txBody>
          <a:bodyPr wrap="none" rtlCol="0">
            <a:spAutoFit/>
          </a:bodyPr>
          <a:lstStyle/>
          <a:p>
            <a:pPr algn="ctr"/>
            <a:r>
              <a:rPr lang="en-US" sz="1200" dirty="0"/>
              <a:t>the total increase in aggregate </a:t>
            </a:r>
            <a:br>
              <a:rPr lang="en-US" sz="1200" dirty="0"/>
            </a:br>
            <a:r>
              <a:rPr lang="en-US" sz="1200" dirty="0"/>
              <a:t>traffic rate</a:t>
            </a:r>
          </a:p>
        </p:txBody>
      </p:sp>
      <p:sp>
        <p:nvSpPr>
          <p:cNvPr id="8" name="TextBox 7">
            <a:extLst>
              <a:ext uri="{FF2B5EF4-FFF2-40B4-BE49-F238E27FC236}">
                <a16:creationId xmlns:a16="http://schemas.microsoft.com/office/drawing/2014/main" id="{A4BCF46E-B796-7075-9C4E-AAFFE54414C3}"/>
              </a:ext>
            </a:extLst>
          </p:cNvPr>
          <p:cNvSpPr txBox="1"/>
          <p:nvPr/>
        </p:nvSpPr>
        <p:spPr>
          <a:xfrm>
            <a:off x="3356114" y="1887891"/>
            <a:ext cx="367408" cy="369332"/>
          </a:xfrm>
          <a:prstGeom prst="rect">
            <a:avLst/>
          </a:prstGeom>
          <a:noFill/>
        </p:spPr>
        <p:txBody>
          <a:bodyPr wrap="none" rtlCol="0">
            <a:spAutoFit/>
          </a:bodyPr>
          <a:lstStyle/>
          <a:p>
            <a:r>
              <a:rPr lang="en-US" dirty="0"/>
              <a:t>=</a:t>
            </a:r>
          </a:p>
        </p:txBody>
      </p:sp>
      <p:pic>
        <p:nvPicPr>
          <p:cNvPr id="12" name="Picture 11">
            <a:extLst>
              <a:ext uri="{FF2B5EF4-FFF2-40B4-BE49-F238E27FC236}">
                <a16:creationId xmlns:a16="http://schemas.microsoft.com/office/drawing/2014/main" id="{FD95A8E6-6C2D-6916-734B-2CF6A9A84C9E}"/>
              </a:ext>
            </a:extLst>
          </p:cNvPr>
          <p:cNvPicPr>
            <a:picLocks noChangeAspect="1"/>
          </p:cNvPicPr>
          <p:nvPr/>
        </p:nvPicPr>
        <p:blipFill>
          <a:blip r:embed="rId3"/>
          <a:stretch>
            <a:fillRect/>
          </a:stretch>
        </p:blipFill>
        <p:spPr>
          <a:xfrm>
            <a:off x="3539818" y="2738791"/>
            <a:ext cx="2026239" cy="947046"/>
          </a:xfrm>
          <a:prstGeom prst="rect">
            <a:avLst/>
          </a:prstGeom>
        </p:spPr>
      </p:pic>
    </p:spTree>
    <p:extLst>
      <p:ext uri="{BB962C8B-B14F-4D97-AF65-F5344CB8AC3E}">
        <p14:creationId xmlns:p14="http://schemas.microsoft.com/office/powerpoint/2010/main" val="2555265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B9A752-6ED3-4217-CEAA-DF0E40F8B3ED}"/>
              </a:ext>
            </a:extLst>
          </p:cNvPr>
          <p:cNvSpPr>
            <a:spLocks noGrp="1"/>
          </p:cNvSpPr>
          <p:nvPr>
            <p:ph idx="1"/>
          </p:nvPr>
        </p:nvSpPr>
        <p:spPr/>
        <p:txBody>
          <a:bodyPr>
            <a:normAutofit/>
          </a:bodyPr>
          <a:lstStyle/>
          <a:p>
            <a:r>
              <a:rPr lang="en-US" sz="1600" dirty="0"/>
              <a:t>When </a:t>
            </a:r>
            <a:r>
              <a:rPr lang="el-GR" sz="1600" dirty="0"/>
              <a:t>φ</a:t>
            </a:r>
            <a:r>
              <a:rPr lang="en-US" sz="1600" dirty="0"/>
              <a:t> &lt; </a:t>
            </a:r>
            <a:r>
              <a:rPr lang="el-GR" sz="1600" dirty="0"/>
              <a:t>0, </a:t>
            </a:r>
            <a:r>
              <a:rPr lang="en-US" sz="1600" dirty="0"/>
              <a:t>then the decrease in throughput should be proportional to the current throughput. </a:t>
            </a:r>
          </a:p>
          <a:p>
            <a:r>
              <a:rPr lang="en-US" sz="1600" dirty="0"/>
              <a:t>It follows that</a:t>
            </a:r>
          </a:p>
          <a:p>
            <a:endParaRPr lang="en-US" sz="1600" dirty="0"/>
          </a:p>
          <a:p>
            <a:endParaRPr lang="en-US" sz="1600" dirty="0"/>
          </a:p>
          <a:p>
            <a:r>
              <a:rPr lang="en-US" sz="1600" dirty="0"/>
              <a:t>Splitting up this change in window size among all the </a:t>
            </a:r>
            <a:r>
              <a:rPr lang="en-US" sz="1600" dirty="0" err="1"/>
              <a:t>m</a:t>
            </a:r>
            <a:r>
              <a:rPr lang="en-US" sz="1600" baseline="-25000" dirty="0" err="1"/>
              <a:t>k</a:t>
            </a:r>
            <a:r>
              <a:rPr lang="en-US" sz="1600" dirty="0"/>
              <a:t> packets that pass through the node during an RTT, it follows that </a:t>
            </a:r>
            <a:br>
              <a:rPr lang="en-US" sz="1600" dirty="0"/>
            </a:br>
            <a:br>
              <a:rPr lang="en-US" sz="1600" dirty="0"/>
            </a:br>
            <a:br>
              <a:rPr lang="en-US" sz="1600" dirty="0"/>
            </a:br>
            <a:br>
              <a:rPr lang="en-US" sz="1600" dirty="0"/>
            </a:br>
            <a:r>
              <a:rPr lang="en-US" sz="1600" dirty="0"/>
              <a:t>where the constant </a:t>
            </a:r>
            <a:r>
              <a:rPr lang="en-US" sz="1600" dirty="0" err="1"/>
              <a:t>K</a:t>
            </a:r>
            <a:r>
              <a:rPr lang="en-US" sz="1600" baseline="-25000" dirty="0" err="1"/>
              <a:t>n</a:t>
            </a:r>
            <a:r>
              <a:rPr lang="en-US" sz="1600" dirty="0"/>
              <a:t> is given by</a:t>
            </a:r>
            <a:br>
              <a:rPr lang="en-US" sz="1600" dirty="0"/>
            </a:br>
            <a:endParaRPr lang="en-US" sz="1600" dirty="0"/>
          </a:p>
        </p:txBody>
      </p:sp>
      <p:sp>
        <p:nvSpPr>
          <p:cNvPr id="3" name="Title 2">
            <a:extLst>
              <a:ext uri="{FF2B5EF4-FFF2-40B4-BE49-F238E27FC236}">
                <a16:creationId xmlns:a16="http://schemas.microsoft.com/office/drawing/2014/main" id="{C0265FB3-3B8D-F6C9-332A-045C3ABDF42D}"/>
              </a:ext>
            </a:extLst>
          </p:cNvPr>
          <p:cNvSpPr>
            <a:spLocks noGrp="1"/>
          </p:cNvSpPr>
          <p:nvPr>
            <p:ph type="title"/>
          </p:nvPr>
        </p:nvSpPr>
        <p:spPr/>
        <p:txBody>
          <a:bodyPr>
            <a:normAutofit fontScale="90000"/>
          </a:bodyPr>
          <a:lstStyle/>
          <a:p>
            <a:r>
              <a:rPr lang="en-US" dirty="0"/>
              <a:t>XCP Protocol Description: Decreasing the Window Allocation</a:t>
            </a:r>
          </a:p>
        </p:txBody>
      </p:sp>
      <p:pic>
        <p:nvPicPr>
          <p:cNvPr id="5" name="Picture 4">
            <a:extLst>
              <a:ext uri="{FF2B5EF4-FFF2-40B4-BE49-F238E27FC236}">
                <a16:creationId xmlns:a16="http://schemas.microsoft.com/office/drawing/2014/main" id="{7350B69D-A47F-6133-176F-F6AC8991D2BE}"/>
              </a:ext>
            </a:extLst>
          </p:cNvPr>
          <p:cNvPicPr>
            <a:picLocks noChangeAspect="1"/>
          </p:cNvPicPr>
          <p:nvPr/>
        </p:nvPicPr>
        <p:blipFill>
          <a:blip r:embed="rId2"/>
          <a:stretch>
            <a:fillRect/>
          </a:stretch>
        </p:blipFill>
        <p:spPr>
          <a:xfrm>
            <a:off x="2486058" y="2415292"/>
            <a:ext cx="2946400" cy="368300"/>
          </a:xfrm>
          <a:prstGeom prst="rect">
            <a:avLst/>
          </a:prstGeom>
        </p:spPr>
      </p:pic>
      <p:pic>
        <p:nvPicPr>
          <p:cNvPr id="7" name="Picture 6">
            <a:extLst>
              <a:ext uri="{FF2B5EF4-FFF2-40B4-BE49-F238E27FC236}">
                <a16:creationId xmlns:a16="http://schemas.microsoft.com/office/drawing/2014/main" id="{0B7D3B66-7C24-2E3D-C69F-F11F61FD1F41}"/>
              </a:ext>
            </a:extLst>
          </p:cNvPr>
          <p:cNvPicPr>
            <a:picLocks noChangeAspect="1"/>
          </p:cNvPicPr>
          <p:nvPr/>
        </p:nvPicPr>
        <p:blipFill>
          <a:blip r:embed="rId3"/>
          <a:stretch>
            <a:fillRect/>
          </a:stretch>
        </p:blipFill>
        <p:spPr>
          <a:xfrm>
            <a:off x="3102858" y="3429000"/>
            <a:ext cx="2768600" cy="800100"/>
          </a:xfrm>
          <a:prstGeom prst="rect">
            <a:avLst/>
          </a:prstGeom>
        </p:spPr>
      </p:pic>
      <p:pic>
        <p:nvPicPr>
          <p:cNvPr id="9" name="Picture 8">
            <a:extLst>
              <a:ext uri="{FF2B5EF4-FFF2-40B4-BE49-F238E27FC236}">
                <a16:creationId xmlns:a16="http://schemas.microsoft.com/office/drawing/2014/main" id="{5CB6F520-4705-C179-D803-91D6B68A2787}"/>
              </a:ext>
            </a:extLst>
          </p:cNvPr>
          <p:cNvPicPr>
            <a:picLocks noChangeAspect="1"/>
          </p:cNvPicPr>
          <p:nvPr/>
        </p:nvPicPr>
        <p:blipFill>
          <a:blip r:embed="rId4"/>
          <a:stretch>
            <a:fillRect/>
          </a:stretch>
        </p:blipFill>
        <p:spPr>
          <a:xfrm>
            <a:off x="3312408" y="4444869"/>
            <a:ext cx="2349500" cy="1041400"/>
          </a:xfrm>
          <a:prstGeom prst="rect">
            <a:avLst/>
          </a:prstGeom>
        </p:spPr>
      </p:pic>
    </p:spTree>
    <p:extLst>
      <p:ext uri="{BB962C8B-B14F-4D97-AF65-F5344CB8AC3E}">
        <p14:creationId xmlns:p14="http://schemas.microsoft.com/office/powerpoint/2010/main" val="951563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770A5-08D0-F9E9-908E-A3B9FD833241}"/>
              </a:ext>
            </a:extLst>
          </p:cNvPr>
          <p:cNvSpPr>
            <a:spLocks noGrp="1"/>
          </p:cNvSpPr>
          <p:nvPr>
            <p:ph type="title"/>
          </p:nvPr>
        </p:nvSpPr>
        <p:spPr>
          <a:xfrm>
            <a:off x="457200" y="2286000"/>
            <a:ext cx="8229600" cy="1143000"/>
          </a:xfrm>
        </p:spPr>
        <p:txBody>
          <a:bodyPr>
            <a:noAutofit/>
          </a:bodyPr>
          <a:lstStyle/>
          <a:p>
            <a:pPr algn="ctr"/>
            <a:r>
              <a:rPr lang="en-US" sz="4800" dirty="0"/>
              <a:t>Rate Control Protocol</a:t>
            </a:r>
            <a:br>
              <a:rPr lang="en-US" sz="6000" dirty="0"/>
            </a:br>
            <a:r>
              <a:rPr lang="en-US" sz="6000" dirty="0"/>
              <a:t>RCP</a:t>
            </a:r>
          </a:p>
        </p:txBody>
      </p:sp>
    </p:spTree>
    <p:extLst>
      <p:ext uri="{BB962C8B-B14F-4D97-AF65-F5344CB8AC3E}">
        <p14:creationId xmlns:p14="http://schemas.microsoft.com/office/powerpoint/2010/main" val="1518425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24B95-D1F0-F530-53AB-521526D2FB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6474FF-2FF6-67AB-8641-CD05159E2388}"/>
              </a:ext>
            </a:extLst>
          </p:cNvPr>
          <p:cNvSpPr>
            <a:spLocks noGrp="1"/>
          </p:cNvSpPr>
          <p:nvPr>
            <p:ph type="title"/>
          </p:nvPr>
        </p:nvSpPr>
        <p:spPr/>
        <p:txBody>
          <a:bodyPr/>
          <a:lstStyle/>
          <a:p>
            <a:r>
              <a:rPr lang="en-US" dirty="0"/>
              <a:t>RCP</a:t>
            </a:r>
          </a:p>
        </p:txBody>
      </p:sp>
      <p:sp>
        <p:nvSpPr>
          <p:cNvPr id="4" name="Rectangle 3">
            <a:extLst>
              <a:ext uri="{FF2B5EF4-FFF2-40B4-BE49-F238E27FC236}">
                <a16:creationId xmlns:a16="http://schemas.microsoft.com/office/drawing/2014/main" id="{96C8D7AE-D3AF-D088-A546-661F46DCEAB7}"/>
              </a:ext>
            </a:extLst>
          </p:cNvPr>
          <p:cNvSpPr/>
          <p:nvPr/>
        </p:nvSpPr>
        <p:spPr>
          <a:xfrm>
            <a:off x="457200" y="2446605"/>
            <a:ext cx="11176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a:t>
            </a:r>
          </a:p>
          <a:p>
            <a:pPr algn="ctr"/>
            <a:r>
              <a:rPr lang="en-US" dirty="0"/>
              <a:t>Source</a:t>
            </a:r>
          </a:p>
        </p:txBody>
      </p:sp>
      <p:sp>
        <p:nvSpPr>
          <p:cNvPr id="5" name="Rectangle 4">
            <a:extLst>
              <a:ext uri="{FF2B5EF4-FFF2-40B4-BE49-F238E27FC236}">
                <a16:creationId xmlns:a16="http://schemas.microsoft.com/office/drawing/2014/main" id="{8183A116-80F8-D842-2E39-29FDDA7615B2}"/>
              </a:ext>
            </a:extLst>
          </p:cNvPr>
          <p:cNvSpPr/>
          <p:nvPr/>
        </p:nvSpPr>
        <p:spPr>
          <a:xfrm>
            <a:off x="2552700" y="2446605"/>
            <a:ext cx="11176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TCP Send Congestion </a:t>
            </a:r>
          </a:p>
          <a:p>
            <a:pPr algn="ctr"/>
            <a:r>
              <a:rPr lang="en-US" sz="1200" dirty="0"/>
              <a:t>Control</a:t>
            </a:r>
          </a:p>
        </p:txBody>
      </p:sp>
      <p:sp>
        <p:nvSpPr>
          <p:cNvPr id="6" name="Rectangle 5">
            <a:extLst>
              <a:ext uri="{FF2B5EF4-FFF2-40B4-BE49-F238E27FC236}">
                <a16:creationId xmlns:a16="http://schemas.microsoft.com/office/drawing/2014/main" id="{CD7B879B-DB3F-DE53-7E80-CA4BD0040EF2}"/>
              </a:ext>
            </a:extLst>
          </p:cNvPr>
          <p:cNvSpPr/>
          <p:nvPr/>
        </p:nvSpPr>
        <p:spPr>
          <a:xfrm>
            <a:off x="4826000" y="2446605"/>
            <a:ext cx="266700" cy="990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87F4B9-6522-5961-4D47-C390B554F15A}"/>
              </a:ext>
            </a:extLst>
          </p:cNvPr>
          <p:cNvSpPr/>
          <p:nvPr/>
        </p:nvSpPr>
        <p:spPr>
          <a:xfrm>
            <a:off x="5099050" y="2446605"/>
            <a:ext cx="266700" cy="990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00FA673-8FFE-9E95-0649-6901E6D57DA2}"/>
              </a:ext>
            </a:extLst>
          </p:cNvPr>
          <p:cNvSpPr/>
          <p:nvPr/>
        </p:nvSpPr>
        <p:spPr>
          <a:xfrm>
            <a:off x="5365750" y="2446605"/>
            <a:ext cx="266700" cy="990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FD09A7-40A8-B15C-B0B9-5F412C4F9D16}"/>
              </a:ext>
            </a:extLst>
          </p:cNvPr>
          <p:cNvSpPr/>
          <p:nvPr/>
        </p:nvSpPr>
        <p:spPr>
          <a:xfrm>
            <a:off x="5638800" y="2446605"/>
            <a:ext cx="266700" cy="990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9A6596-3EB0-7F11-F8C2-63889987D731}"/>
              </a:ext>
            </a:extLst>
          </p:cNvPr>
          <p:cNvSpPr/>
          <p:nvPr/>
        </p:nvSpPr>
        <p:spPr>
          <a:xfrm>
            <a:off x="6083300" y="2522805"/>
            <a:ext cx="762000" cy="838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857D8C-9D05-3FC1-5CCF-A8C02AD0170E}"/>
              </a:ext>
            </a:extLst>
          </p:cNvPr>
          <p:cNvSpPr/>
          <p:nvPr/>
        </p:nvSpPr>
        <p:spPr>
          <a:xfrm>
            <a:off x="7772400" y="2446605"/>
            <a:ext cx="11176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TCP </a:t>
            </a:r>
          </a:p>
          <a:p>
            <a:pPr algn="ctr"/>
            <a:r>
              <a:rPr lang="en-US" sz="1200" dirty="0"/>
              <a:t>Receive</a:t>
            </a:r>
          </a:p>
        </p:txBody>
      </p:sp>
      <p:sp>
        <p:nvSpPr>
          <p:cNvPr id="12" name="Rectangle 11">
            <a:extLst>
              <a:ext uri="{FF2B5EF4-FFF2-40B4-BE49-F238E27FC236}">
                <a16:creationId xmlns:a16="http://schemas.microsoft.com/office/drawing/2014/main" id="{5D04E867-7972-01F6-0BB5-E4FA7336336E}"/>
              </a:ext>
            </a:extLst>
          </p:cNvPr>
          <p:cNvSpPr/>
          <p:nvPr/>
        </p:nvSpPr>
        <p:spPr>
          <a:xfrm>
            <a:off x="4826000" y="4186505"/>
            <a:ext cx="1079500" cy="9271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5A73F41-C4B8-9EC0-7586-357798789601}"/>
              </a:ext>
            </a:extLst>
          </p:cNvPr>
          <p:cNvCxnSpPr>
            <a:stCxn id="4" idx="3"/>
          </p:cNvCxnSpPr>
          <p:nvPr/>
        </p:nvCxnSpPr>
        <p:spPr>
          <a:xfrm>
            <a:off x="1574800" y="2941905"/>
            <a:ext cx="9779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B8C412A-AECB-42EE-7A5C-D78503D3719A}"/>
              </a:ext>
            </a:extLst>
          </p:cNvPr>
          <p:cNvCxnSpPr>
            <a:stCxn id="5" idx="3"/>
            <a:endCxn id="6" idx="1"/>
          </p:cNvCxnSpPr>
          <p:nvPr/>
        </p:nvCxnSpPr>
        <p:spPr>
          <a:xfrm>
            <a:off x="3670300" y="2941905"/>
            <a:ext cx="11557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24B21B1-6E9B-FB50-D6C3-3A9AA6DA4B20}"/>
              </a:ext>
            </a:extLst>
          </p:cNvPr>
          <p:cNvCxnSpPr>
            <a:stCxn id="10" idx="6"/>
            <a:endCxn id="11" idx="1"/>
          </p:cNvCxnSpPr>
          <p:nvPr/>
        </p:nvCxnSpPr>
        <p:spPr>
          <a:xfrm>
            <a:off x="6845300" y="2941905"/>
            <a:ext cx="9271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D93523C-DA28-13C7-439D-EE36168C4B81}"/>
              </a:ext>
            </a:extLst>
          </p:cNvPr>
          <p:cNvCxnSpPr>
            <a:stCxn id="11" idx="2"/>
          </p:cNvCxnSpPr>
          <p:nvPr/>
        </p:nvCxnSpPr>
        <p:spPr>
          <a:xfrm rot="16200000" flipH="1">
            <a:off x="7727950" y="4040454"/>
            <a:ext cx="1207294" cy="7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E1ED4D2-7713-8C74-56A1-3AF9C816C87E}"/>
              </a:ext>
            </a:extLst>
          </p:cNvPr>
          <p:cNvCxnSpPr/>
          <p:nvPr/>
        </p:nvCxnSpPr>
        <p:spPr>
          <a:xfrm rot="10800000">
            <a:off x="5905500" y="4644499"/>
            <a:ext cx="24249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9A80419-9548-7E06-2C1C-87240CF58BBC}"/>
              </a:ext>
            </a:extLst>
          </p:cNvPr>
          <p:cNvCxnSpPr>
            <a:stCxn id="12" idx="1"/>
          </p:cNvCxnSpPr>
          <p:nvPr/>
        </p:nvCxnSpPr>
        <p:spPr>
          <a:xfrm rot="10800000">
            <a:off x="3213100" y="4644499"/>
            <a:ext cx="1612900" cy="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7C99476-2EE1-1C2D-2FBF-922CF0B52F38}"/>
              </a:ext>
            </a:extLst>
          </p:cNvPr>
          <p:cNvCxnSpPr/>
          <p:nvPr/>
        </p:nvCxnSpPr>
        <p:spPr>
          <a:xfrm rot="5400000" flipH="1" flipV="1">
            <a:off x="2609452" y="4040852"/>
            <a:ext cx="12072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073953F-84B2-ABC1-3D9E-FEAB82E8E6D3}"/>
              </a:ext>
            </a:extLst>
          </p:cNvPr>
          <p:cNvSpPr txBox="1"/>
          <p:nvPr/>
        </p:nvSpPr>
        <p:spPr>
          <a:xfrm>
            <a:off x="6273800" y="2052905"/>
            <a:ext cx="344966" cy="369332"/>
          </a:xfrm>
          <a:prstGeom prst="rect">
            <a:avLst/>
          </a:prstGeom>
          <a:noFill/>
        </p:spPr>
        <p:txBody>
          <a:bodyPr wrap="none" rtlCol="0">
            <a:spAutoFit/>
          </a:bodyPr>
          <a:lstStyle/>
          <a:p>
            <a:r>
              <a:rPr lang="en-US" dirty="0"/>
              <a:t>C</a:t>
            </a:r>
            <a:endParaRPr lang="en-US" baseline="-25000" dirty="0"/>
          </a:p>
        </p:txBody>
      </p:sp>
      <p:cxnSp>
        <p:nvCxnSpPr>
          <p:cNvPr id="32" name="Straight Arrow Connector 31">
            <a:extLst>
              <a:ext uri="{FF2B5EF4-FFF2-40B4-BE49-F238E27FC236}">
                <a16:creationId xmlns:a16="http://schemas.microsoft.com/office/drawing/2014/main" id="{5606FB68-7307-1395-5AA0-045136DFB11B}"/>
              </a:ext>
            </a:extLst>
          </p:cNvPr>
          <p:cNvCxnSpPr/>
          <p:nvPr/>
        </p:nvCxnSpPr>
        <p:spPr>
          <a:xfrm>
            <a:off x="5365750" y="2256105"/>
            <a:ext cx="53975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5E2DA18-20EA-BF1D-51E9-3C584DC1F7CC}"/>
              </a:ext>
            </a:extLst>
          </p:cNvPr>
          <p:cNvSpPr txBox="1"/>
          <p:nvPr/>
        </p:nvSpPr>
        <p:spPr>
          <a:xfrm>
            <a:off x="5118100" y="2052905"/>
            <a:ext cx="317440" cy="369332"/>
          </a:xfrm>
          <a:prstGeom prst="rect">
            <a:avLst/>
          </a:prstGeom>
          <a:noFill/>
        </p:spPr>
        <p:txBody>
          <a:bodyPr wrap="none" rtlCol="0">
            <a:spAutoFit/>
          </a:bodyPr>
          <a:lstStyle/>
          <a:p>
            <a:r>
              <a:rPr lang="en-US" dirty="0"/>
              <a:t>B</a:t>
            </a:r>
          </a:p>
        </p:txBody>
      </p:sp>
      <p:cxnSp>
        <p:nvCxnSpPr>
          <p:cNvPr id="35" name="Straight Arrow Connector 34">
            <a:extLst>
              <a:ext uri="{FF2B5EF4-FFF2-40B4-BE49-F238E27FC236}">
                <a16:creationId xmlns:a16="http://schemas.microsoft.com/office/drawing/2014/main" id="{64A847E6-21E7-83B7-CDA7-0DBEAAB1EFBD}"/>
              </a:ext>
            </a:extLst>
          </p:cNvPr>
          <p:cNvCxnSpPr>
            <a:stCxn id="33" idx="1"/>
          </p:cNvCxnSpPr>
          <p:nvPr/>
        </p:nvCxnSpPr>
        <p:spPr>
          <a:xfrm rot="10800000" flipV="1">
            <a:off x="4826000" y="2237571"/>
            <a:ext cx="292100" cy="185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7C21678E-B89E-6B52-65CC-967924222098}"/>
              </a:ext>
            </a:extLst>
          </p:cNvPr>
          <p:cNvSpPr txBox="1"/>
          <p:nvPr/>
        </p:nvSpPr>
        <p:spPr>
          <a:xfrm>
            <a:off x="2870201" y="2012712"/>
            <a:ext cx="330540" cy="369332"/>
          </a:xfrm>
          <a:prstGeom prst="rect">
            <a:avLst/>
          </a:prstGeom>
          <a:noFill/>
        </p:spPr>
        <p:txBody>
          <a:bodyPr wrap="none" rtlCol="0">
            <a:spAutoFit/>
          </a:bodyPr>
          <a:lstStyle/>
          <a:p>
            <a:r>
              <a:rPr lang="en-US" dirty="0"/>
              <a:t>R</a:t>
            </a:r>
          </a:p>
        </p:txBody>
      </p:sp>
      <p:sp>
        <p:nvSpPr>
          <p:cNvPr id="26" name="TextBox 25">
            <a:extLst>
              <a:ext uri="{FF2B5EF4-FFF2-40B4-BE49-F238E27FC236}">
                <a16:creationId xmlns:a16="http://schemas.microsoft.com/office/drawing/2014/main" id="{3D8D4E45-2714-5875-026E-5EB65CA7824D}"/>
              </a:ext>
            </a:extLst>
          </p:cNvPr>
          <p:cNvSpPr txBox="1"/>
          <p:nvPr/>
        </p:nvSpPr>
        <p:spPr>
          <a:xfrm>
            <a:off x="2532381" y="6045200"/>
            <a:ext cx="45719" cy="369332"/>
          </a:xfrm>
          <a:prstGeom prst="rect">
            <a:avLst/>
          </a:prstGeom>
          <a:noFill/>
        </p:spPr>
        <p:txBody>
          <a:bodyPr wrap="square" rtlCol="0">
            <a:spAutoFit/>
          </a:bodyPr>
          <a:lstStyle/>
          <a:p>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5C1D3DD-C9A2-F2FE-F9A8-982026C355EC}"/>
                  </a:ext>
                </a:extLst>
              </p:cNvPr>
              <p:cNvSpPr txBox="1"/>
              <p:nvPr/>
            </p:nvSpPr>
            <p:spPr>
              <a:xfrm>
                <a:off x="5053292" y="4459833"/>
                <a:ext cx="41261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𝑅</m:t>
                      </m:r>
                    </m:oMath>
                  </m:oMathPara>
                </a14:m>
                <a:endParaRPr lang="en-US" dirty="0"/>
              </a:p>
            </p:txBody>
          </p:sp>
        </mc:Choice>
        <mc:Fallback>
          <p:sp>
            <p:nvSpPr>
              <p:cNvPr id="2" name="TextBox 1">
                <a:extLst>
                  <a:ext uri="{FF2B5EF4-FFF2-40B4-BE49-F238E27FC236}">
                    <a16:creationId xmlns:a16="http://schemas.microsoft.com/office/drawing/2014/main" id="{65C1D3DD-C9A2-F2FE-F9A8-982026C355EC}"/>
                  </a:ext>
                </a:extLst>
              </p:cNvPr>
              <p:cNvSpPr txBox="1">
                <a:spLocks noRot="1" noChangeAspect="1" noMove="1" noResize="1" noEditPoints="1" noAdjustHandles="1" noChangeArrowheads="1" noChangeShapeType="1" noTextEdit="1"/>
              </p:cNvSpPr>
              <p:nvPr/>
            </p:nvSpPr>
            <p:spPr>
              <a:xfrm>
                <a:off x="5053292" y="4459833"/>
                <a:ext cx="412612" cy="369332"/>
              </a:xfrm>
              <a:prstGeom prst="rect">
                <a:avLst/>
              </a:prstGeom>
              <a:blipFill>
                <a:blip r:embed="rId2"/>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43AB5C6-149D-0F64-AABB-A125A1432CB4}"/>
              </a:ext>
            </a:extLst>
          </p:cNvPr>
          <p:cNvSpPr txBox="1"/>
          <p:nvPr/>
        </p:nvSpPr>
        <p:spPr>
          <a:xfrm>
            <a:off x="3118392" y="5366017"/>
            <a:ext cx="5448928" cy="646331"/>
          </a:xfrm>
          <a:prstGeom prst="rect">
            <a:avLst/>
          </a:prstGeom>
          <a:noFill/>
        </p:spPr>
        <p:txBody>
          <a:bodyPr wrap="none" rtlCol="0">
            <a:spAutoFit/>
          </a:bodyPr>
          <a:lstStyle/>
          <a:p>
            <a:r>
              <a:rPr lang="en-US" dirty="0"/>
              <a:t>The Network Node computes the rate</a:t>
            </a:r>
            <a:br>
              <a:rPr lang="en-US" dirty="0"/>
            </a:br>
            <a:r>
              <a:rPr lang="en-US" dirty="0"/>
              <a:t>per connection and sends it back to the source</a:t>
            </a:r>
          </a:p>
        </p:txBody>
      </p:sp>
    </p:spTree>
    <p:extLst>
      <p:ext uri="{BB962C8B-B14F-4D97-AF65-F5344CB8AC3E}">
        <p14:creationId xmlns:p14="http://schemas.microsoft.com/office/powerpoint/2010/main" val="2586316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7BA768-F015-7A3E-FF01-27CFE21F63AD}"/>
              </a:ext>
            </a:extLst>
          </p:cNvPr>
          <p:cNvSpPr>
            <a:spLocks noGrp="1"/>
          </p:cNvSpPr>
          <p:nvPr>
            <p:ph idx="1"/>
          </p:nvPr>
        </p:nvSpPr>
        <p:spPr/>
        <p:txBody>
          <a:bodyPr>
            <a:normAutofit/>
          </a:bodyPr>
          <a:lstStyle/>
          <a:p>
            <a:r>
              <a:rPr lang="en-US" sz="1600" dirty="0"/>
              <a:t>The RCP protocol was inspired by XCP and builds on it to assign traffic rates to connections in a way such that they can quickly get to the ideal Processor Sharing (PS) rate. </a:t>
            </a:r>
          </a:p>
          <a:p>
            <a:r>
              <a:rPr lang="en-US" sz="1600" dirty="0"/>
              <a:t>RCP is an entirely rate-based protocol (i.e., no windows are used). </a:t>
            </a:r>
          </a:p>
          <a:p>
            <a:r>
              <a:rPr lang="en-US" sz="1600" dirty="0"/>
              <a:t>Network nodes compute the ideal PS-based rate and then pass this information back to the source, which immediately changes its rate to the minimum PS rate that was computed by the nodes that lie along its path.</a:t>
            </a:r>
          </a:p>
        </p:txBody>
      </p:sp>
      <p:sp>
        <p:nvSpPr>
          <p:cNvPr id="3" name="Title 2">
            <a:extLst>
              <a:ext uri="{FF2B5EF4-FFF2-40B4-BE49-F238E27FC236}">
                <a16:creationId xmlns:a16="http://schemas.microsoft.com/office/drawing/2014/main" id="{44CE554C-2420-FB9E-0330-ACEB3E492707}"/>
              </a:ext>
            </a:extLst>
          </p:cNvPr>
          <p:cNvSpPr>
            <a:spLocks noGrp="1"/>
          </p:cNvSpPr>
          <p:nvPr>
            <p:ph type="title"/>
          </p:nvPr>
        </p:nvSpPr>
        <p:spPr/>
        <p:txBody>
          <a:bodyPr/>
          <a:lstStyle/>
          <a:p>
            <a:r>
              <a:rPr lang="en-US" dirty="0"/>
              <a:t>RCP</a:t>
            </a:r>
          </a:p>
        </p:txBody>
      </p:sp>
    </p:spTree>
    <p:extLst>
      <p:ext uri="{BB962C8B-B14F-4D97-AF65-F5344CB8AC3E}">
        <p14:creationId xmlns:p14="http://schemas.microsoft.com/office/powerpoint/2010/main" val="338161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B0711D-EDA2-2136-FBE4-AED0DCB767F7}"/>
              </a:ext>
            </a:extLst>
          </p:cNvPr>
          <p:cNvSpPr>
            <a:spLocks noGrp="1"/>
          </p:cNvSpPr>
          <p:nvPr>
            <p:ph idx="1"/>
          </p:nvPr>
        </p:nvSpPr>
        <p:spPr/>
        <p:txBody>
          <a:bodyPr>
            <a:normAutofit/>
          </a:bodyPr>
          <a:lstStyle/>
          <a:p>
            <a:r>
              <a:rPr lang="en-US" sz="1600" dirty="0"/>
              <a:t>Loss-based congestion controls (such as CUBIC TCP or TCP Reno) use packet loss as congestion signal. They tend to completely fill the available buffer capacity at a bottleneck link, since most buffers in network devices still apply a tail drop strategy. A filled buffer implies a large queuing delay that adversely affects everyone’s performance on the Internet: the inflicted latency is unnecessarily high.</a:t>
            </a:r>
            <a:br>
              <a:rPr lang="en-US" sz="1600" dirty="0"/>
            </a:br>
            <a:endParaRPr lang="en-US" sz="1600" dirty="0"/>
          </a:p>
          <a:p>
            <a:r>
              <a:rPr lang="en-US" sz="1600" dirty="0"/>
              <a:t>This also highly impacts interactive applications (e.g., Voice-over-IP, multiplayer online games), which often have stringent requirements to keep the one way end-to-end delay below 100 </a:t>
            </a:r>
            <a:r>
              <a:rPr lang="en-US" sz="1600" dirty="0" err="1"/>
              <a:t>ms.</a:t>
            </a:r>
            <a:endParaRPr lang="en-US" sz="1600" dirty="0"/>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8A828620-6574-DD19-82F8-F49AEF76F07F}"/>
              </a:ext>
            </a:extLst>
          </p:cNvPr>
          <p:cNvSpPr>
            <a:spLocks noGrp="1"/>
          </p:cNvSpPr>
          <p:nvPr>
            <p:ph type="title"/>
          </p:nvPr>
        </p:nvSpPr>
        <p:spPr/>
        <p:txBody>
          <a:bodyPr>
            <a:normAutofit fontScale="90000"/>
          </a:bodyPr>
          <a:lstStyle/>
          <a:p>
            <a:r>
              <a:rPr lang="en-US" dirty="0"/>
              <a:t>Issue with Loss Based Protocols</a:t>
            </a:r>
          </a:p>
        </p:txBody>
      </p:sp>
    </p:spTree>
    <p:extLst>
      <p:ext uri="{BB962C8B-B14F-4D97-AF65-F5344CB8AC3E}">
        <p14:creationId xmlns:p14="http://schemas.microsoft.com/office/powerpoint/2010/main" val="304503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7BA768-F015-7A3E-FF01-27CFE21F63AD}"/>
              </a:ext>
            </a:extLst>
          </p:cNvPr>
          <p:cNvSpPr>
            <a:spLocks noGrp="1"/>
          </p:cNvSpPr>
          <p:nvPr>
            <p:ph idx="1"/>
          </p:nvPr>
        </p:nvSpPr>
        <p:spPr/>
        <p:txBody>
          <a:bodyPr>
            <a:normAutofit/>
          </a:bodyPr>
          <a:lstStyle/>
          <a:p>
            <a:pPr marL="109728" indent="0">
              <a:buNone/>
            </a:pPr>
            <a:r>
              <a:rPr lang="en-US" sz="1600" dirty="0"/>
              <a:t>RCP was designed to overcome the following issue with XCP:</a:t>
            </a:r>
          </a:p>
          <a:p>
            <a:r>
              <a:rPr lang="en-US" sz="1600" dirty="0"/>
              <a:t>When a new connection is initiated in XCP and the nodes along its path are already at their maximum link utilizations, then XCP does a gradual redistribution of the link capacity using the bandwidth-shuffling process</a:t>
            </a:r>
          </a:p>
          <a:p>
            <a:r>
              <a:rPr lang="en-US" sz="1600" dirty="0"/>
              <a:t>This process can be quite slow because new connections start with a small window and get to a fair allocation of bandwidth in a gradual manner by using the AIMD principle.</a:t>
            </a:r>
          </a:p>
          <a:p>
            <a:r>
              <a:rPr lang="en-US" sz="1600" dirty="0"/>
              <a:t>However, it takes several round trips before convergence happens, and for smaller file sizes, the connection may never get to a fair bandwidth distribution.</a:t>
            </a:r>
          </a:p>
          <a:p>
            <a:r>
              <a:rPr lang="en-US" sz="1600" dirty="0"/>
              <a:t>One of the main innovations in RCP, compared with XCP, is that the bandwidth reallocation happens in one round trip time, in which a connection gets its equilibrium rate.</a:t>
            </a:r>
          </a:p>
        </p:txBody>
      </p:sp>
      <p:sp>
        <p:nvSpPr>
          <p:cNvPr id="3" name="Title 2">
            <a:extLst>
              <a:ext uri="{FF2B5EF4-FFF2-40B4-BE49-F238E27FC236}">
                <a16:creationId xmlns:a16="http://schemas.microsoft.com/office/drawing/2014/main" id="{44CE554C-2420-FB9E-0330-ACEB3E492707}"/>
              </a:ext>
            </a:extLst>
          </p:cNvPr>
          <p:cNvSpPr>
            <a:spLocks noGrp="1"/>
          </p:cNvSpPr>
          <p:nvPr>
            <p:ph type="title"/>
          </p:nvPr>
        </p:nvSpPr>
        <p:spPr/>
        <p:txBody>
          <a:bodyPr/>
          <a:lstStyle/>
          <a:p>
            <a:r>
              <a:rPr lang="en-US" dirty="0"/>
              <a:t>RCP</a:t>
            </a:r>
          </a:p>
        </p:txBody>
      </p:sp>
    </p:spTree>
    <p:extLst>
      <p:ext uri="{BB962C8B-B14F-4D97-AF65-F5344CB8AC3E}">
        <p14:creationId xmlns:p14="http://schemas.microsoft.com/office/powerpoint/2010/main" val="2188665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40C529-61B6-E1BE-E630-10D22D888E02}"/>
              </a:ext>
            </a:extLst>
          </p:cNvPr>
          <p:cNvSpPr>
            <a:spLocks noGrp="1"/>
          </p:cNvSpPr>
          <p:nvPr>
            <p:ph idx="1"/>
          </p:nvPr>
        </p:nvSpPr>
        <p:spPr>
          <a:xfrm>
            <a:off x="457200" y="1481328"/>
            <a:ext cx="8229600" cy="4883961"/>
          </a:xfrm>
        </p:spPr>
        <p:txBody>
          <a:bodyPr>
            <a:normAutofit/>
          </a:bodyPr>
          <a:lstStyle/>
          <a:p>
            <a:r>
              <a:rPr lang="en-US" sz="1600" dirty="0"/>
              <a:t>Every network node periodically computes a fair-share rate R(t) that it communicates to all the connections that pass through it. This computation is done approximately once per round trip delay.</a:t>
            </a:r>
          </a:p>
          <a:p>
            <a:r>
              <a:rPr lang="en-US" sz="1600" dirty="0"/>
              <a:t>RCP mandates two extra fields in the packet header: </a:t>
            </a:r>
          </a:p>
          <a:p>
            <a:pPr lvl="1"/>
            <a:r>
              <a:rPr lang="en-US" sz="1600" dirty="0"/>
              <a:t>Field 1: Each network node fills field 1 with is fair share value R(t), and when the packet gets to the destination, it copies this field into the ACK packet sends it back to the source. </a:t>
            </a:r>
          </a:p>
          <a:p>
            <a:pPr lvl="1"/>
            <a:r>
              <a:rPr lang="en-US" sz="1600" dirty="0"/>
              <a:t>Field 2: As in XCP, it is used communicate the current average round trip latency T</a:t>
            </a:r>
            <a:r>
              <a:rPr lang="en-US" sz="1600" baseline="-25000" dirty="0"/>
              <a:t>k</a:t>
            </a:r>
            <a:r>
              <a:rPr lang="en-US" sz="1600" dirty="0"/>
              <a:t>, from a connection to all the network nodes on its path. The nodes use this information to compute the average round trip latency </a:t>
            </a:r>
            <a:r>
              <a:rPr lang="en-US" sz="1600" dirty="0" err="1"/>
              <a:t>T</a:t>
            </a:r>
            <a:r>
              <a:rPr lang="en-US" sz="1600" baseline="-25000" dirty="0" err="1"/>
              <a:t>av</a:t>
            </a:r>
            <a:r>
              <a:rPr lang="en-US" sz="1600" dirty="0"/>
              <a:t> of all the connections that pass through it.</a:t>
            </a:r>
          </a:p>
          <a:p>
            <a:r>
              <a:rPr lang="en-US" sz="1600" dirty="0"/>
              <a:t>Each source transmits at rate </a:t>
            </a:r>
            <a:r>
              <a:rPr lang="en-US" sz="1600" dirty="0" err="1"/>
              <a:t>R</a:t>
            </a:r>
            <a:r>
              <a:rPr lang="en-US" sz="1600" baseline="-25000" dirty="0" err="1"/>
              <a:t>k</a:t>
            </a:r>
            <a:r>
              <a:rPr lang="en-US" sz="1600" dirty="0"/>
              <a:t>, which is the smallest offered rate along its path.</a:t>
            </a:r>
          </a:p>
          <a:p>
            <a:endParaRPr lang="en-US" sz="1600" dirty="0"/>
          </a:p>
          <a:p>
            <a:endParaRPr lang="en-US" sz="1600" dirty="0"/>
          </a:p>
          <a:p>
            <a:pPr marL="109728" indent="0">
              <a:buNone/>
            </a:pPr>
            <a:r>
              <a:rPr lang="en-US" sz="1600" dirty="0"/>
              <a:t>  </a:t>
            </a:r>
          </a:p>
          <a:p>
            <a:pPr marL="109728" indent="0">
              <a:buNone/>
            </a:pPr>
            <a:endParaRPr lang="en-US" sz="1600" dirty="0"/>
          </a:p>
          <a:p>
            <a:pPr marL="109728" indent="0">
              <a:buNone/>
            </a:pPr>
            <a:endParaRPr lang="en-US" sz="1600" dirty="0"/>
          </a:p>
        </p:txBody>
      </p:sp>
      <p:sp>
        <p:nvSpPr>
          <p:cNvPr id="3" name="Title 2">
            <a:extLst>
              <a:ext uri="{FF2B5EF4-FFF2-40B4-BE49-F238E27FC236}">
                <a16:creationId xmlns:a16="http://schemas.microsoft.com/office/drawing/2014/main" id="{1B7897F4-EAC1-D0CD-81C3-28259C6792CE}"/>
              </a:ext>
            </a:extLst>
          </p:cNvPr>
          <p:cNvSpPr>
            <a:spLocks noGrp="1"/>
          </p:cNvSpPr>
          <p:nvPr>
            <p:ph type="title"/>
          </p:nvPr>
        </p:nvSpPr>
        <p:spPr/>
        <p:txBody>
          <a:bodyPr/>
          <a:lstStyle/>
          <a:p>
            <a:r>
              <a:rPr lang="en-US" dirty="0"/>
              <a:t>RCP Description</a:t>
            </a:r>
          </a:p>
        </p:txBody>
      </p:sp>
    </p:spTree>
    <p:extLst>
      <p:ext uri="{BB962C8B-B14F-4D97-AF65-F5344CB8AC3E}">
        <p14:creationId xmlns:p14="http://schemas.microsoft.com/office/powerpoint/2010/main" val="856171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B45D93-1825-B7EF-A429-6C5ACB2CFDD4}"/>
              </a:ext>
            </a:extLst>
          </p:cNvPr>
          <p:cNvSpPr>
            <a:spLocks noGrp="1"/>
          </p:cNvSpPr>
          <p:nvPr>
            <p:ph idx="1"/>
          </p:nvPr>
        </p:nvSpPr>
        <p:spPr/>
        <p:txBody>
          <a:bodyPr>
            <a:normAutofit/>
          </a:bodyPr>
          <a:lstStyle/>
          <a:p>
            <a:r>
              <a:rPr lang="en-US" sz="1600" dirty="0"/>
              <a:t>If the router has perfect information on the number of ongoing flows at time t, and there is no feedback delay between the congested link and the source, then the rate assignment per flow would simply be:</a:t>
            </a:r>
          </a:p>
          <a:p>
            <a:endParaRPr lang="en-US" sz="1600" dirty="0"/>
          </a:p>
          <a:p>
            <a:endParaRPr lang="en-US" sz="1600" dirty="0"/>
          </a:p>
          <a:p>
            <a:endParaRPr lang="en-US" sz="1600" dirty="0"/>
          </a:p>
          <a:p>
            <a:r>
              <a:rPr lang="en-US" sz="1600" dirty="0"/>
              <a:t>But the router does not know N(t) and it is complicated to keep track of. And even if it could, there is a feedback delay and so by the time R(t) reached the source, N(t) would have changed.</a:t>
            </a:r>
          </a:p>
          <a:p>
            <a:r>
              <a:rPr lang="en-US" sz="1600" dirty="0"/>
              <a:t>In RCP routers have an adaptive algorithm that updates the rate assigned to the flows, to approximate processor sharing in the presence of feedback delay, without any knowledge of the number of ongoing flows</a:t>
            </a:r>
          </a:p>
        </p:txBody>
      </p:sp>
      <p:sp>
        <p:nvSpPr>
          <p:cNvPr id="3" name="Title 2">
            <a:extLst>
              <a:ext uri="{FF2B5EF4-FFF2-40B4-BE49-F238E27FC236}">
                <a16:creationId xmlns:a16="http://schemas.microsoft.com/office/drawing/2014/main" id="{10ADE0E5-4742-B219-29D9-C6309DC67D16}"/>
              </a:ext>
            </a:extLst>
          </p:cNvPr>
          <p:cNvSpPr>
            <a:spLocks noGrp="1"/>
          </p:cNvSpPr>
          <p:nvPr>
            <p:ph type="title"/>
          </p:nvPr>
        </p:nvSpPr>
        <p:spPr/>
        <p:txBody>
          <a:bodyPr/>
          <a:lstStyle/>
          <a:p>
            <a:r>
              <a:rPr lang="en-US" dirty="0"/>
              <a:t>Rate Allocation</a:t>
            </a:r>
          </a:p>
        </p:txBody>
      </p:sp>
      <p:pic>
        <p:nvPicPr>
          <p:cNvPr id="5" name="Picture 4">
            <a:extLst>
              <a:ext uri="{FF2B5EF4-FFF2-40B4-BE49-F238E27FC236}">
                <a16:creationId xmlns:a16="http://schemas.microsoft.com/office/drawing/2014/main" id="{A207254E-3FF7-1A6F-CC88-6769C468BB8B}"/>
              </a:ext>
            </a:extLst>
          </p:cNvPr>
          <p:cNvPicPr>
            <a:picLocks noChangeAspect="1"/>
          </p:cNvPicPr>
          <p:nvPr/>
        </p:nvPicPr>
        <p:blipFill>
          <a:blip r:embed="rId2"/>
          <a:stretch>
            <a:fillRect/>
          </a:stretch>
        </p:blipFill>
        <p:spPr>
          <a:xfrm>
            <a:off x="3655897" y="2186495"/>
            <a:ext cx="1549400" cy="863600"/>
          </a:xfrm>
          <a:prstGeom prst="rect">
            <a:avLst/>
          </a:prstGeom>
        </p:spPr>
      </p:pic>
    </p:spTree>
    <p:extLst>
      <p:ext uri="{BB962C8B-B14F-4D97-AF65-F5344CB8AC3E}">
        <p14:creationId xmlns:p14="http://schemas.microsoft.com/office/powerpoint/2010/main" val="3708739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40C529-61B6-E1BE-E630-10D22D888E02}"/>
                  </a:ext>
                </a:extLst>
              </p:cNvPr>
              <p:cNvSpPr>
                <a:spLocks noGrp="1"/>
              </p:cNvSpPr>
              <p:nvPr>
                <p:ph idx="1"/>
              </p:nvPr>
            </p:nvSpPr>
            <p:spPr>
              <a:xfrm>
                <a:off x="457200" y="1481328"/>
                <a:ext cx="8229600" cy="4883961"/>
              </a:xfrm>
            </p:spPr>
            <p:txBody>
              <a:bodyPr>
                <a:normAutofit/>
              </a:bodyPr>
              <a:lstStyle/>
              <a:p>
                <a:r>
                  <a:rPr lang="en-US" sz="1600" dirty="0"/>
                  <a:t>Each network node updates its local rate R(t) according to the equation below:</a:t>
                </a:r>
              </a:p>
              <a:p>
                <a:endParaRPr lang="en-US" sz="1600" dirty="0"/>
              </a:p>
              <a:p>
                <a:endParaRPr lang="en-US" sz="1600" dirty="0"/>
              </a:p>
              <a:p>
                <a:endParaRPr lang="en-US" sz="1600" dirty="0"/>
              </a:p>
              <a:p>
                <a:endParaRPr lang="en-US" sz="1600" dirty="0"/>
              </a:p>
              <a:p>
                <a:pPr marL="365760" lvl="1" indent="0">
                  <a:buNone/>
                </a:pPr>
                <a:r>
                  <a:rPr lang="en-US" sz="1600" dirty="0"/>
                  <a:t>where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e>
                    </m:acc>
                  </m:oMath>
                </a14:m>
                <a:r>
                  <a:rPr lang="en-US" sz="1600" dirty="0"/>
                  <a:t> is the node’s estimate of the number of connections that pass through it and the other variables are as defined for XCP.</a:t>
                </a:r>
              </a:p>
              <a:p>
                <a:r>
                  <a:rPr lang="en-US" sz="1600" dirty="0"/>
                  <a:t>The basic idea behind this equation is the following: </a:t>
                </a:r>
              </a:p>
              <a:p>
                <a:pPr lvl="1"/>
                <a:r>
                  <a:rPr lang="en-US" sz="1400" dirty="0"/>
                  <a:t>If there is spare bandwidth available (equal to C-Y(t)), then share it equally among all the connections</a:t>
                </a:r>
              </a:p>
              <a:p>
                <a:pPr lvl="1"/>
                <a:r>
                  <a:rPr lang="en-US" sz="1400" dirty="0"/>
                  <a:t>If C-Y(t) &lt; 0, then the link is over subscribed, and each connection is asked to decrease its rate evenly</a:t>
                </a:r>
              </a:p>
              <a:p>
                <a:pPr lvl="1"/>
                <a:r>
                  <a:rPr lang="en-US" sz="1400" dirty="0"/>
                  <a:t>If there is a queue build-up of b(t), then a rate decrease of b(t)/</a:t>
                </a:r>
                <a:r>
                  <a:rPr lang="en-US" sz="1400" dirty="0" err="1"/>
                  <a:t>T</a:t>
                </a:r>
                <a:r>
                  <a:rPr lang="en-US" sz="1400" baseline="-25000" dirty="0" err="1"/>
                  <a:t>av</a:t>
                </a:r>
                <a:r>
                  <a:rPr lang="en-US" sz="1400" dirty="0"/>
                  <a:t> will bring it down to zero within a round trip interval.</a:t>
                </a:r>
              </a:p>
              <a:p>
                <a:endParaRPr lang="en-US" sz="1600" dirty="0"/>
              </a:p>
              <a:p>
                <a:endParaRPr lang="en-US" sz="1600" dirty="0"/>
              </a:p>
              <a:p>
                <a:pPr marL="109728" indent="0">
                  <a:buNone/>
                </a:pPr>
                <a:r>
                  <a:rPr lang="en-US" sz="1600" dirty="0"/>
                  <a:t>  </a:t>
                </a:r>
              </a:p>
              <a:p>
                <a:pPr marL="109728" indent="0">
                  <a:buNone/>
                </a:pPr>
                <a:endParaRPr lang="en-US" sz="1600" dirty="0"/>
              </a:p>
              <a:p>
                <a:pPr marL="109728" indent="0">
                  <a:buNone/>
                </a:pPr>
                <a:endParaRPr lang="en-US" sz="1600" dirty="0"/>
              </a:p>
            </p:txBody>
          </p:sp>
        </mc:Choice>
        <mc:Fallback xmlns="">
          <p:sp>
            <p:nvSpPr>
              <p:cNvPr id="2" name="Content Placeholder 1">
                <a:extLst>
                  <a:ext uri="{FF2B5EF4-FFF2-40B4-BE49-F238E27FC236}">
                    <a16:creationId xmlns:a16="http://schemas.microsoft.com/office/drawing/2014/main" id="{3140C529-61B6-E1BE-E630-10D22D888E02}"/>
                  </a:ext>
                </a:extLst>
              </p:cNvPr>
              <p:cNvSpPr>
                <a:spLocks noGrp="1" noRot="1" noChangeAspect="1" noMove="1" noResize="1" noEditPoints="1" noAdjustHandles="1" noChangeArrowheads="1" noChangeShapeType="1" noTextEdit="1"/>
              </p:cNvSpPr>
              <p:nvPr>
                <p:ph idx="1"/>
              </p:nvPr>
            </p:nvSpPr>
            <p:spPr>
              <a:xfrm>
                <a:off x="457200" y="1481328"/>
                <a:ext cx="8229600" cy="4883961"/>
              </a:xfrm>
              <a:blipFill>
                <a:blip r:embed="rId2"/>
                <a:stretch>
                  <a:fillRect t="-25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B7897F4-EAC1-D0CD-81C3-28259C6792CE}"/>
              </a:ext>
            </a:extLst>
          </p:cNvPr>
          <p:cNvSpPr>
            <a:spLocks noGrp="1"/>
          </p:cNvSpPr>
          <p:nvPr>
            <p:ph type="title"/>
          </p:nvPr>
        </p:nvSpPr>
        <p:spPr/>
        <p:txBody>
          <a:bodyPr/>
          <a:lstStyle/>
          <a:p>
            <a:r>
              <a:rPr lang="en-US" dirty="0"/>
              <a:t>RCP Description</a:t>
            </a:r>
          </a:p>
        </p:txBody>
      </p:sp>
      <p:pic>
        <p:nvPicPr>
          <p:cNvPr id="5" name="Picture 4" descr="A math equations with black text&#10;&#10;Description automatically generated with medium confidence">
            <a:extLst>
              <a:ext uri="{FF2B5EF4-FFF2-40B4-BE49-F238E27FC236}">
                <a16:creationId xmlns:a16="http://schemas.microsoft.com/office/drawing/2014/main" id="{874FE09B-3E3B-6C9C-A1C7-BB297FA0AFE3}"/>
              </a:ext>
            </a:extLst>
          </p:cNvPr>
          <p:cNvPicPr>
            <a:picLocks noChangeAspect="1"/>
          </p:cNvPicPr>
          <p:nvPr/>
        </p:nvPicPr>
        <p:blipFill>
          <a:blip r:embed="rId3"/>
          <a:stretch>
            <a:fillRect/>
          </a:stretch>
        </p:blipFill>
        <p:spPr>
          <a:xfrm>
            <a:off x="2346687" y="1951428"/>
            <a:ext cx="4056564" cy="1112284"/>
          </a:xfrm>
          <a:prstGeom prst="rect">
            <a:avLst/>
          </a:prstGeom>
        </p:spPr>
      </p:pic>
      <p:pic>
        <p:nvPicPr>
          <p:cNvPr id="6" name="Picture 5">
            <a:extLst>
              <a:ext uri="{FF2B5EF4-FFF2-40B4-BE49-F238E27FC236}">
                <a16:creationId xmlns:a16="http://schemas.microsoft.com/office/drawing/2014/main" id="{504F1733-D9F0-1701-72A7-1E556EBFB98A}"/>
              </a:ext>
            </a:extLst>
          </p:cNvPr>
          <p:cNvPicPr>
            <a:picLocks noChangeAspect="1"/>
          </p:cNvPicPr>
          <p:nvPr/>
        </p:nvPicPr>
        <p:blipFill>
          <a:blip r:embed="rId4"/>
          <a:stretch>
            <a:fillRect/>
          </a:stretch>
        </p:blipFill>
        <p:spPr>
          <a:xfrm>
            <a:off x="6946900" y="274638"/>
            <a:ext cx="1739900" cy="850900"/>
          </a:xfrm>
          <a:prstGeom prst="rect">
            <a:avLst/>
          </a:prstGeom>
        </p:spPr>
      </p:pic>
      <p:sp>
        <p:nvSpPr>
          <p:cNvPr id="7" name="TextBox 6">
            <a:extLst>
              <a:ext uri="{FF2B5EF4-FFF2-40B4-BE49-F238E27FC236}">
                <a16:creationId xmlns:a16="http://schemas.microsoft.com/office/drawing/2014/main" id="{6182DC5E-DEE2-210F-7092-B4BD3F6A6AF2}"/>
              </a:ext>
            </a:extLst>
          </p:cNvPr>
          <p:cNvSpPr txBox="1"/>
          <p:nvPr/>
        </p:nvSpPr>
        <p:spPr>
          <a:xfrm>
            <a:off x="6831644" y="1861239"/>
            <a:ext cx="1970411" cy="738664"/>
          </a:xfrm>
          <a:prstGeom prst="rect">
            <a:avLst/>
          </a:prstGeom>
          <a:noFill/>
        </p:spPr>
        <p:txBody>
          <a:bodyPr wrap="none" rtlCol="0">
            <a:spAutoFit/>
          </a:bodyPr>
          <a:lstStyle/>
          <a:p>
            <a:pPr algn="ctr"/>
            <a:r>
              <a:rPr lang="en-US" sz="1400" dirty="0"/>
              <a:t>Change in rate per</a:t>
            </a:r>
            <a:br>
              <a:rPr lang="en-US" sz="1400" dirty="0"/>
            </a:br>
            <a:r>
              <a:rPr lang="en-US" sz="1400" dirty="0"/>
              <a:t>connection, updated</a:t>
            </a:r>
            <a:br>
              <a:rPr lang="en-US" sz="1400" dirty="0"/>
            </a:br>
            <a:r>
              <a:rPr lang="en-US" sz="1400" dirty="0"/>
              <a:t>once per RTT</a:t>
            </a:r>
          </a:p>
        </p:txBody>
      </p:sp>
      <p:cxnSp>
        <p:nvCxnSpPr>
          <p:cNvPr id="9" name="Straight Arrow Connector 8">
            <a:extLst>
              <a:ext uri="{FF2B5EF4-FFF2-40B4-BE49-F238E27FC236}">
                <a16:creationId xmlns:a16="http://schemas.microsoft.com/office/drawing/2014/main" id="{9775B5EC-7AFD-F792-088F-B800C6E46924}"/>
              </a:ext>
            </a:extLst>
          </p:cNvPr>
          <p:cNvCxnSpPr>
            <a:cxnSpLocks/>
          </p:cNvCxnSpPr>
          <p:nvPr/>
        </p:nvCxnSpPr>
        <p:spPr>
          <a:xfrm flipH="1">
            <a:off x="6403251" y="2122849"/>
            <a:ext cx="513352" cy="17729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168775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2FC73FA-A15F-DDF7-89EA-D297F8A6A92B}"/>
                  </a:ext>
                </a:extLst>
              </p:cNvPr>
              <p:cNvSpPr>
                <a:spLocks noGrp="1"/>
              </p:cNvSpPr>
              <p:nvPr>
                <p:ph idx="1"/>
              </p:nvPr>
            </p:nvSpPr>
            <p:spPr/>
            <p:txBody>
              <a:bodyPr>
                <a:normAutofit/>
              </a:bodyPr>
              <a:lstStyle/>
              <a:p>
                <a:r>
                  <a:rPr lang="en-US" sz="1600" dirty="0"/>
                  <a:t>RCP replaces the interval at which the node recomputes R(t)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oMath>
                </a14:m>
                <a:r>
                  <a:rPr lang="en-US" sz="1600" dirty="0"/>
                  <a:t>, so that it is user configurable and uses the following estimate for the number of connections:</a:t>
                </a:r>
              </a:p>
              <a:p>
                <a:endParaRPr lang="en-US" sz="1600" dirty="0"/>
              </a:p>
              <a:p>
                <a:endParaRPr lang="en-US" sz="1600" dirty="0"/>
              </a:p>
              <a:p>
                <a:r>
                  <a:rPr lang="en-US" sz="1600" dirty="0"/>
                  <a:t>The rate equation becomes</a:t>
                </a:r>
                <a:br>
                  <a:rPr lang="en-US" sz="1600" dirty="0"/>
                </a:br>
                <a:br>
                  <a:rPr lang="en-US" sz="1600" dirty="0"/>
                </a:br>
                <a:br>
                  <a:rPr lang="en-US" sz="1600" dirty="0"/>
                </a:br>
                <a:br>
                  <a:rPr lang="en-US" sz="1600" dirty="0"/>
                </a:br>
                <a:br>
                  <a:rPr lang="en-US" sz="1600" dirty="0"/>
                </a:br>
                <a:br>
                  <a:rPr lang="en-US" sz="1600" dirty="0"/>
                </a:br>
                <a:r>
                  <a:rPr lang="en-US" sz="1600" dirty="0"/>
                  <a:t>where the rate change has been scaled down by </a:t>
                </a:r>
                <a14:m>
                  <m:oMath xmlns:m="http://schemas.openxmlformats.org/officeDocument/2006/math">
                    <m:f>
                      <m:fPr>
                        <m:type m:val="skw"/>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num>
                      <m:den>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𝑎𝑣</m:t>
                            </m:r>
                          </m:sub>
                        </m:sSub>
                      </m:den>
                    </m:f>
                  </m:oMath>
                </a14:m>
                <a:r>
                  <a:rPr lang="en-US" sz="1600" dirty="0"/>
                  <a:t> because it is done more than once per </a:t>
                </a:r>
                <a:r>
                  <a:rPr lang="en-US" sz="1600" dirty="0" err="1"/>
                  <a:t>T</a:t>
                </a:r>
                <a:r>
                  <a:rPr lang="en-US" sz="1600" baseline="-25000" dirty="0" err="1"/>
                  <a:t>av</a:t>
                </a:r>
                <a:r>
                  <a:rPr lang="en-US" sz="1600" dirty="0"/>
                  <a:t> seconds.</a:t>
                </a:r>
              </a:p>
            </p:txBody>
          </p:sp>
        </mc:Choice>
        <mc:Fallback>
          <p:sp>
            <p:nvSpPr>
              <p:cNvPr id="2" name="Content Placeholder 1">
                <a:extLst>
                  <a:ext uri="{FF2B5EF4-FFF2-40B4-BE49-F238E27FC236}">
                    <a16:creationId xmlns:a16="http://schemas.microsoft.com/office/drawing/2014/main" id="{B2FC73FA-A15F-DDF7-89EA-D297F8A6A92B}"/>
                  </a:ext>
                </a:extLst>
              </p:cNvPr>
              <p:cNvSpPr>
                <a:spLocks noGrp="1" noRot="1" noChangeAspect="1" noMove="1" noResize="1" noEditPoints="1" noAdjustHandles="1" noChangeArrowheads="1" noChangeShapeType="1" noTextEdit="1"/>
              </p:cNvSpPr>
              <p:nvPr>
                <p:ph idx="1"/>
              </p:nvPr>
            </p:nvSpPr>
            <p:spPr>
              <a:blipFill>
                <a:blip r:embed="rId2"/>
                <a:stretch>
                  <a:fillRect t="-280" r="-108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7AC83D1-B75F-0FF1-2B90-67BF3FBFA001}"/>
              </a:ext>
            </a:extLst>
          </p:cNvPr>
          <p:cNvSpPr>
            <a:spLocks noGrp="1"/>
          </p:cNvSpPr>
          <p:nvPr>
            <p:ph type="title"/>
          </p:nvPr>
        </p:nvSpPr>
        <p:spPr/>
        <p:txBody>
          <a:bodyPr/>
          <a:lstStyle/>
          <a:p>
            <a:r>
              <a:rPr lang="en-US" dirty="0"/>
              <a:t>RCP Description</a:t>
            </a:r>
          </a:p>
        </p:txBody>
      </p:sp>
      <p:pic>
        <p:nvPicPr>
          <p:cNvPr id="5" name="Picture 4">
            <a:extLst>
              <a:ext uri="{FF2B5EF4-FFF2-40B4-BE49-F238E27FC236}">
                <a16:creationId xmlns:a16="http://schemas.microsoft.com/office/drawing/2014/main" id="{C6D9089E-38DB-0500-D59D-257A3EFEE780}"/>
              </a:ext>
            </a:extLst>
          </p:cNvPr>
          <p:cNvPicPr>
            <a:picLocks noChangeAspect="1"/>
          </p:cNvPicPr>
          <p:nvPr/>
        </p:nvPicPr>
        <p:blipFill>
          <a:blip r:embed="rId3"/>
          <a:stretch>
            <a:fillRect/>
          </a:stretch>
        </p:blipFill>
        <p:spPr>
          <a:xfrm>
            <a:off x="2925583" y="1994882"/>
            <a:ext cx="1803400" cy="850900"/>
          </a:xfrm>
          <a:prstGeom prst="rect">
            <a:avLst/>
          </a:prstGeom>
        </p:spPr>
      </p:pic>
      <p:pic>
        <p:nvPicPr>
          <p:cNvPr id="7" name="Picture 6">
            <a:extLst>
              <a:ext uri="{FF2B5EF4-FFF2-40B4-BE49-F238E27FC236}">
                <a16:creationId xmlns:a16="http://schemas.microsoft.com/office/drawing/2014/main" id="{264AF4AD-026E-5A35-B1A2-72820665DD83}"/>
              </a:ext>
            </a:extLst>
          </p:cNvPr>
          <p:cNvPicPr>
            <a:picLocks noChangeAspect="1"/>
          </p:cNvPicPr>
          <p:nvPr/>
        </p:nvPicPr>
        <p:blipFill>
          <a:blip r:embed="rId4"/>
          <a:stretch>
            <a:fillRect/>
          </a:stretch>
        </p:blipFill>
        <p:spPr>
          <a:xfrm>
            <a:off x="2373133" y="3198209"/>
            <a:ext cx="4711700" cy="1092200"/>
          </a:xfrm>
          <a:prstGeom prst="rect">
            <a:avLst/>
          </a:prstGeom>
        </p:spPr>
      </p:pic>
      <p:pic>
        <p:nvPicPr>
          <p:cNvPr id="4" name="Picture 3" descr="A graph showing a number of objects&#10;&#10;Description automatically generated with medium confidence">
            <a:extLst>
              <a:ext uri="{FF2B5EF4-FFF2-40B4-BE49-F238E27FC236}">
                <a16:creationId xmlns:a16="http://schemas.microsoft.com/office/drawing/2014/main" id="{EE3D02A2-E0E0-5835-39D9-F2CD7E2FC328}"/>
              </a:ext>
            </a:extLst>
          </p:cNvPr>
          <p:cNvPicPr>
            <a:picLocks noChangeAspect="1"/>
          </p:cNvPicPr>
          <p:nvPr/>
        </p:nvPicPr>
        <p:blipFill>
          <a:blip r:embed="rId5"/>
          <a:stretch>
            <a:fillRect/>
          </a:stretch>
        </p:blipFill>
        <p:spPr>
          <a:xfrm>
            <a:off x="2572039" y="5016263"/>
            <a:ext cx="4741292" cy="1841737"/>
          </a:xfrm>
          <a:prstGeom prst="rect">
            <a:avLst/>
          </a:prstGeom>
        </p:spPr>
      </p:pic>
    </p:spTree>
    <p:extLst>
      <p:ext uri="{BB962C8B-B14F-4D97-AF65-F5344CB8AC3E}">
        <p14:creationId xmlns:p14="http://schemas.microsoft.com/office/powerpoint/2010/main" val="3054302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C9851F-E95B-CD40-912F-6418242FDA5D}"/>
              </a:ext>
            </a:extLst>
          </p:cNvPr>
          <p:cNvSpPr>
            <a:spLocks noGrp="1"/>
          </p:cNvSpPr>
          <p:nvPr>
            <p:ph idx="1"/>
          </p:nvPr>
        </p:nvSpPr>
        <p:spPr/>
        <p:txBody>
          <a:bodyPr>
            <a:normAutofit/>
          </a:bodyPr>
          <a:lstStyle/>
          <a:p>
            <a:r>
              <a:rPr lang="en-US" sz="2400" dirty="0"/>
              <a:t>“BBR: Congestion based Congestion Control” Cardwell </a:t>
            </a:r>
            <a:r>
              <a:rPr lang="en-US" sz="2400" dirty="0" err="1"/>
              <a:t>et.al</a:t>
            </a:r>
            <a:r>
              <a:rPr lang="en-US" sz="2400"/>
              <a:t>.</a:t>
            </a:r>
          </a:p>
          <a:p>
            <a:r>
              <a:rPr lang="en-US" sz="2400" dirty="0"/>
              <a:t>Chapter 5, Sections 5.7-5.8 of Internet Congestion Control</a:t>
            </a:r>
          </a:p>
        </p:txBody>
      </p:sp>
      <p:sp>
        <p:nvSpPr>
          <p:cNvPr id="3" name="Title 2">
            <a:extLst>
              <a:ext uri="{FF2B5EF4-FFF2-40B4-BE49-F238E27FC236}">
                <a16:creationId xmlns:a16="http://schemas.microsoft.com/office/drawing/2014/main" id="{1D3D5DC5-EFC0-1843-8A3D-D1D3E2B252ED}"/>
              </a:ext>
            </a:extLst>
          </p:cNvPr>
          <p:cNvSpPr>
            <a:spLocks noGrp="1"/>
          </p:cNvSpPr>
          <p:nvPr>
            <p:ph type="title"/>
          </p:nvPr>
        </p:nvSpPr>
        <p:spPr/>
        <p:txBody>
          <a:bodyPr/>
          <a:lstStyle/>
          <a:p>
            <a:r>
              <a:rPr lang="en-US" dirty="0"/>
              <a:t>Further Reading</a:t>
            </a:r>
          </a:p>
        </p:txBody>
      </p:sp>
    </p:spTree>
    <p:extLst>
      <p:ext uri="{BB962C8B-B14F-4D97-AF65-F5344CB8AC3E}">
        <p14:creationId xmlns:p14="http://schemas.microsoft.com/office/powerpoint/2010/main" val="83336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B0711D-EDA2-2136-FBE4-AED0DCB767F7}"/>
              </a:ext>
            </a:extLst>
          </p:cNvPr>
          <p:cNvSpPr>
            <a:spLocks noGrp="1"/>
          </p:cNvSpPr>
          <p:nvPr>
            <p:ph idx="1"/>
          </p:nvPr>
        </p:nvSpPr>
        <p:spPr/>
        <p:txBody>
          <a:bodyPr>
            <a:normAutofit/>
          </a:bodyPr>
          <a:lstStyle/>
          <a:p>
            <a:r>
              <a:rPr lang="en-US" sz="1600" dirty="0"/>
              <a:t>The bottleneck link is fully utilized if the amount of </a:t>
            </a:r>
            <a:r>
              <a:rPr lang="en-US" sz="1600" dirty="0">
                <a:solidFill>
                  <a:schemeClr val="accent1"/>
                </a:solidFill>
              </a:rPr>
              <a:t>inflight data </a:t>
            </a:r>
            <a:r>
              <a:rPr lang="en-US" sz="1600" dirty="0" err="1"/>
              <a:t>D</a:t>
            </a:r>
            <a:r>
              <a:rPr lang="en-US" sz="1600" baseline="-25000" dirty="0" err="1"/>
              <a:t>inflight</a:t>
            </a:r>
            <a:r>
              <a:rPr lang="en-US" sz="1600" dirty="0"/>
              <a:t> matches exactly the </a:t>
            </a:r>
            <a:r>
              <a:rPr lang="en-US" sz="1600" dirty="0">
                <a:solidFill>
                  <a:schemeClr val="accent1"/>
                </a:solidFill>
              </a:rPr>
              <a:t>bandwidth delay product </a:t>
            </a:r>
            <a:r>
              <a:rPr lang="en-US" sz="1600" dirty="0" err="1"/>
              <a:t>bdp</a:t>
            </a:r>
            <a:r>
              <a:rPr lang="en-US" sz="1600" dirty="0"/>
              <a:t> = </a:t>
            </a:r>
            <a:r>
              <a:rPr lang="en-US" sz="1600" dirty="0" err="1"/>
              <a:t>b</a:t>
            </a:r>
            <a:r>
              <a:rPr lang="en-US" sz="1600" baseline="-25000" dirty="0" err="1"/>
              <a:t>r</a:t>
            </a:r>
            <a:r>
              <a:rPr lang="en-US" sz="1600" dirty="0"/>
              <a:t> </a:t>
            </a:r>
            <a:r>
              <a:rPr lang="en-US" sz="1600" dirty="0" err="1"/>
              <a:t>RTT</a:t>
            </a:r>
            <a:r>
              <a:rPr lang="en-US" sz="1600" baseline="-25000" dirty="0" err="1"/>
              <a:t>min</a:t>
            </a:r>
            <a:r>
              <a:rPr lang="en-US" sz="1600" dirty="0"/>
              <a:t>, where </a:t>
            </a:r>
            <a:r>
              <a:rPr lang="en-US" sz="1600" dirty="0" err="1"/>
              <a:t>b</a:t>
            </a:r>
            <a:r>
              <a:rPr lang="en-US" sz="1600" baseline="-25000" dirty="0" err="1"/>
              <a:t>r</a:t>
            </a:r>
            <a:r>
              <a:rPr lang="en-US" sz="1600" dirty="0"/>
              <a:t> is the available bottleneck data rate and </a:t>
            </a:r>
            <a:r>
              <a:rPr lang="en-US" sz="1600" dirty="0" err="1"/>
              <a:t>RTT</a:t>
            </a:r>
            <a:r>
              <a:rPr lang="en-US" sz="1600" baseline="-25000" dirty="0" err="1"/>
              <a:t>min</a:t>
            </a:r>
            <a:r>
              <a:rPr lang="en-US" sz="1600" dirty="0"/>
              <a:t> is the minimal round-trip time</a:t>
            </a:r>
            <a:br>
              <a:rPr lang="en-US" sz="1600" dirty="0"/>
            </a:br>
            <a:endParaRPr lang="en-US" sz="1600" dirty="0"/>
          </a:p>
          <a:p>
            <a:r>
              <a:rPr lang="en-US" sz="1600" dirty="0"/>
              <a:t>A fundamental difficulty of congestion control is to calculate a suitable amount of inflight data without exact knowledge of the current </a:t>
            </a:r>
            <a:r>
              <a:rPr lang="en-US" sz="1600" dirty="0" err="1"/>
              <a:t>bdp</a:t>
            </a:r>
            <a:r>
              <a:rPr lang="en-US" sz="1600" dirty="0"/>
              <a:t>.</a:t>
            </a:r>
          </a:p>
          <a:p>
            <a:pPr lvl="1"/>
            <a:r>
              <a:rPr lang="en-US" sz="1400" dirty="0"/>
              <a:t>If </a:t>
            </a:r>
            <a:r>
              <a:rPr lang="en-US" sz="1400" dirty="0" err="1"/>
              <a:t>D</a:t>
            </a:r>
            <a:r>
              <a:rPr lang="en-US" sz="1400" baseline="-25000" dirty="0" err="1"/>
              <a:t>inflight</a:t>
            </a:r>
            <a:r>
              <a:rPr lang="en-US" sz="1400" dirty="0"/>
              <a:t> is smaller than </a:t>
            </a:r>
            <a:r>
              <a:rPr lang="en-US" sz="1400" dirty="0" err="1"/>
              <a:t>bdp</a:t>
            </a:r>
            <a:r>
              <a:rPr lang="en-US" sz="1400" dirty="0"/>
              <a:t>, the bottleneck link is not fully utilized and bandwidth is wasted.</a:t>
            </a:r>
          </a:p>
          <a:p>
            <a:pPr lvl="1"/>
            <a:r>
              <a:rPr lang="en-US" sz="1400" dirty="0"/>
              <a:t>If </a:t>
            </a:r>
            <a:r>
              <a:rPr lang="en-US" sz="1400" dirty="0" err="1"/>
              <a:t>D</a:t>
            </a:r>
            <a:r>
              <a:rPr lang="en-US" sz="1400" baseline="-25000" dirty="0" err="1"/>
              <a:t>inflight</a:t>
            </a:r>
            <a:r>
              <a:rPr lang="en-US" sz="1400" dirty="0"/>
              <a:t> is larger than </a:t>
            </a:r>
            <a:r>
              <a:rPr lang="en-US" sz="1400" dirty="0" err="1"/>
              <a:t>bdp</a:t>
            </a:r>
            <a:r>
              <a:rPr lang="en-US" sz="1400" dirty="0"/>
              <a:t>, the bottleneck is overloaded, and any excess data is filled into a buffer at the bottleneck link or dropped if the buffer capacity is exhausted. If this overload situation persists the bottleneck becomes congested.</a:t>
            </a:r>
            <a:br>
              <a:rPr lang="en-US" sz="1400" dirty="0"/>
            </a:br>
            <a:endParaRPr lang="en-US" sz="1400" dirty="0"/>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8A828620-6574-DD19-82F8-F49AEF76F07F}"/>
              </a:ext>
            </a:extLst>
          </p:cNvPr>
          <p:cNvSpPr>
            <a:spLocks noGrp="1"/>
          </p:cNvSpPr>
          <p:nvPr>
            <p:ph type="title"/>
          </p:nvPr>
        </p:nvSpPr>
        <p:spPr/>
        <p:txBody>
          <a:bodyPr>
            <a:normAutofit fontScale="90000"/>
          </a:bodyPr>
          <a:lstStyle/>
          <a:p>
            <a:r>
              <a:rPr lang="en-US" dirty="0"/>
              <a:t>Issue with Loss Based Protocols</a:t>
            </a:r>
          </a:p>
        </p:txBody>
      </p:sp>
    </p:spTree>
    <p:extLst>
      <p:ext uri="{BB962C8B-B14F-4D97-AF65-F5344CB8AC3E}">
        <p14:creationId xmlns:p14="http://schemas.microsoft.com/office/powerpoint/2010/main" val="1524834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window&#10;&#10;Description automatically generated">
            <a:extLst>
              <a:ext uri="{FF2B5EF4-FFF2-40B4-BE49-F238E27FC236}">
                <a16:creationId xmlns:a16="http://schemas.microsoft.com/office/drawing/2014/main" id="{5527EF64-7DAE-8C15-0B77-10F849F92A12}"/>
              </a:ext>
            </a:extLst>
          </p:cNvPr>
          <p:cNvPicPr>
            <a:picLocks noGrp="1" noChangeAspect="1"/>
          </p:cNvPicPr>
          <p:nvPr>
            <p:ph idx="1"/>
          </p:nvPr>
        </p:nvPicPr>
        <p:blipFill>
          <a:blip r:embed="rId2"/>
          <a:stretch>
            <a:fillRect/>
          </a:stretch>
        </p:blipFill>
        <p:spPr>
          <a:xfrm>
            <a:off x="291900" y="1756346"/>
            <a:ext cx="4102547" cy="2442700"/>
          </a:xfrm>
        </p:spPr>
      </p:pic>
      <p:sp>
        <p:nvSpPr>
          <p:cNvPr id="3" name="Title 2">
            <a:extLst>
              <a:ext uri="{FF2B5EF4-FFF2-40B4-BE49-F238E27FC236}">
                <a16:creationId xmlns:a16="http://schemas.microsoft.com/office/drawing/2014/main" id="{01C7C13F-DED6-BCDE-528A-7AB998D230D9}"/>
              </a:ext>
            </a:extLst>
          </p:cNvPr>
          <p:cNvSpPr>
            <a:spLocks noGrp="1"/>
          </p:cNvSpPr>
          <p:nvPr>
            <p:ph type="title"/>
          </p:nvPr>
        </p:nvSpPr>
        <p:spPr/>
        <p:txBody>
          <a:bodyPr/>
          <a:lstStyle/>
          <a:p>
            <a:r>
              <a:rPr lang="en-US" dirty="0"/>
              <a:t>Recall from Lecture 2</a:t>
            </a:r>
          </a:p>
        </p:txBody>
      </p:sp>
      <p:pic>
        <p:nvPicPr>
          <p:cNvPr id="7" name="Picture 6" descr="A diagram of a graph&#10;&#10;Description automatically generated">
            <a:extLst>
              <a:ext uri="{FF2B5EF4-FFF2-40B4-BE49-F238E27FC236}">
                <a16:creationId xmlns:a16="http://schemas.microsoft.com/office/drawing/2014/main" id="{736C7E01-B773-8D3E-53EF-8626C10809A3}"/>
              </a:ext>
            </a:extLst>
          </p:cNvPr>
          <p:cNvPicPr>
            <a:picLocks noChangeAspect="1"/>
          </p:cNvPicPr>
          <p:nvPr/>
        </p:nvPicPr>
        <p:blipFill>
          <a:blip r:embed="rId3"/>
          <a:stretch>
            <a:fillRect/>
          </a:stretch>
        </p:blipFill>
        <p:spPr>
          <a:xfrm>
            <a:off x="4394447" y="1670897"/>
            <a:ext cx="3906175" cy="2528149"/>
          </a:xfrm>
          <a:prstGeom prst="rect">
            <a:avLst/>
          </a:prstGeom>
        </p:spPr>
      </p:pic>
    </p:spTree>
    <p:extLst>
      <p:ext uri="{BB962C8B-B14F-4D97-AF65-F5344CB8AC3E}">
        <p14:creationId xmlns:p14="http://schemas.microsoft.com/office/powerpoint/2010/main" val="1184563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bottleneck rate&#10;&#10;Description automatically generated">
            <a:extLst>
              <a:ext uri="{FF2B5EF4-FFF2-40B4-BE49-F238E27FC236}">
                <a16:creationId xmlns:a16="http://schemas.microsoft.com/office/drawing/2014/main" id="{E4F9AA42-7DAC-A859-3C30-43577C82D57B}"/>
              </a:ext>
            </a:extLst>
          </p:cNvPr>
          <p:cNvPicPr>
            <a:picLocks noGrp="1" noChangeAspect="1"/>
          </p:cNvPicPr>
          <p:nvPr>
            <p:ph idx="1"/>
          </p:nvPr>
        </p:nvPicPr>
        <p:blipFill>
          <a:blip r:embed="rId2"/>
          <a:stretch>
            <a:fillRect/>
          </a:stretch>
        </p:blipFill>
        <p:spPr>
          <a:xfrm>
            <a:off x="2128825" y="566378"/>
            <a:ext cx="4636509" cy="2862622"/>
          </a:xfrm>
        </p:spPr>
      </p:pic>
      <p:sp>
        <p:nvSpPr>
          <p:cNvPr id="3" name="Title 2">
            <a:extLst>
              <a:ext uri="{FF2B5EF4-FFF2-40B4-BE49-F238E27FC236}">
                <a16:creationId xmlns:a16="http://schemas.microsoft.com/office/drawing/2014/main" id="{FE3BCA52-CEB6-2FCA-9CB4-90D2AFF32536}"/>
              </a:ext>
            </a:extLst>
          </p:cNvPr>
          <p:cNvSpPr>
            <a:spLocks noGrp="1"/>
          </p:cNvSpPr>
          <p:nvPr>
            <p:ph type="title"/>
          </p:nvPr>
        </p:nvSpPr>
        <p:spPr>
          <a:xfrm>
            <a:off x="457200" y="0"/>
            <a:ext cx="8229600" cy="1143000"/>
          </a:xfrm>
        </p:spPr>
        <p:txBody>
          <a:bodyPr/>
          <a:lstStyle/>
          <a:p>
            <a:r>
              <a:rPr lang="en-US" dirty="0"/>
              <a:t>BBR</a:t>
            </a:r>
          </a:p>
        </p:txBody>
      </p:sp>
      <p:sp>
        <p:nvSpPr>
          <p:cNvPr id="8" name="TextBox 7">
            <a:extLst>
              <a:ext uri="{FF2B5EF4-FFF2-40B4-BE49-F238E27FC236}">
                <a16:creationId xmlns:a16="http://schemas.microsoft.com/office/drawing/2014/main" id="{F75312DE-690C-0D63-5CD7-9D8444A877C1}"/>
              </a:ext>
            </a:extLst>
          </p:cNvPr>
          <p:cNvSpPr txBox="1"/>
          <p:nvPr/>
        </p:nvSpPr>
        <p:spPr>
          <a:xfrm>
            <a:off x="269606" y="3519126"/>
            <a:ext cx="9014006" cy="2308324"/>
          </a:xfrm>
          <a:prstGeom prst="rect">
            <a:avLst/>
          </a:prstGeom>
          <a:noFill/>
        </p:spPr>
        <p:txBody>
          <a:bodyPr wrap="none" rtlCol="0">
            <a:spAutoFit/>
          </a:bodyPr>
          <a:lstStyle/>
          <a:p>
            <a:pPr marL="285750" indent="-285750">
              <a:buFont typeface="Arial" panose="020B0604020202020204" pitchFamily="34" charset="0"/>
              <a:buChar char="•"/>
            </a:pPr>
            <a:r>
              <a:rPr lang="en-US" sz="1200" dirty="0"/>
              <a:t>If the amount of inflight data </a:t>
            </a:r>
            <a:r>
              <a:rPr lang="en-US" sz="1200" dirty="0" err="1"/>
              <a:t>D</a:t>
            </a:r>
            <a:r>
              <a:rPr lang="en-US" sz="1200" baseline="-25000" dirty="0" err="1"/>
              <a:t>inflight</a:t>
            </a:r>
            <a:r>
              <a:rPr lang="en-US" sz="1200" dirty="0"/>
              <a:t> is just large enough to fill the available bottleneck </a:t>
            </a:r>
            <a:br>
              <a:rPr lang="en-US" sz="1200" dirty="0"/>
            </a:br>
            <a:r>
              <a:rPr lang="en-US" sz="1200" dirty="0"/>
              <a:t>link capacity (i.e., </a:t>
            </a:r>
            <a:r>
              <a:rPr lang="en-US" sz="1200" dirty="0" err="1"/>
              <a:t>D</a:t>
            </a:r>
            <a:r>
              <a:rPr lang="en-US" sz="1200" baseline="-25000" dirty="0" err="1"/>
              <a:t>inflight</a:t>
            </a:r>
            <a:r>
              <a:rPr lang="en-US" sz="1200" dirty="0"/>
              <a:t> = </a:t>
            </a:r>
            <a:r>
              <a:rPr lang="en-US" sz="1200" dirty="0" err="1"/>
              <a:t>bdp</a:t>
            </a:r>
            <a:r>
              <a:rPr lang="en-US" sz="1200" dirty="0"/>
              <a:t>), the bottleneck link is full utilized and the queuing delay is </a:t>
            </a:r>
            <a:br>
              <a:rPr lang="en-US" sz="1200" dirty="0"/>
            </a:br>
            <a:r>
              <a:rPr lang="en-US" sz="1200" dirty="0"/>
              <a:t>still zero or close to zero. </a:t>
            </a:r>
            <a:br>
              <a:rPr lang="en-US" sz="1200" dirty="0"/>
            </a:br>
            <a:endParaRPr lang="en-US" sz="1200" dirty="0"/>
          </a:p>
          <a:p>
            <a:pPr marL="285750" indent="-285750">
              <a:buFont typeface="Arial" panose="020B0604020202020204" pitchFamily="34" charset="0"/>
              <a:buChar char="•"/>
            </a:pPr>
            <a:r>
              <a:rPr lang="en-US" sz="1200" dirty="0"/>
              <a:t>This is the optimal operating point (A), because the bottleneck link is already fully utilized at this point. </a:t>
            </a:r>
            <a:br>
              <a:rPr lang="en-US" sz="1200" dirty="0"/>
            </a:br>
            <a:endParaRPr lang="en-US" sz="1200" dirty="0"/>
          </a:p>
          <a:p>
            <a:pPr marL="285750" indent="-285750">
              <a:buFont typeface="Arial" panose="020B0604020202020204" pitchFamily="34" charset="0"/>
              <a:buChar char="•"/>
            </a:pPr>
            <a:r>
              <a:rPr lang="en-US" sz="1200" dirty="0"/>
              <a:t>If the amount of inflight data is increased any further, the bottleneck buffer gets filled with the excess data. </a:t>
            </a:r>
            <a:br>
              <a:rPr lang="en-US" sz="1200" dirty="0"/>
            </a:br>
            <a:r>
              <a:rPr lang="en-US" sz="1200" dirty="0"/>
              <a:t>The delivery rate, however, does not increase anymore. The data is not delivered any faster since the bottleneck </a:t>
            </a:r>
            <a:br>
              <a:rPr lang="en-US" sz="1200" dirty="0"/>
            </a:br>
            <a:r>
              <a:rPr lang="en-US" sz="1200" dirty="0"/>
              <a:t>does not serve packets any faster and the throughput stays the same for the sender: the amount of inflight data is</a:t>
            </a:r>
            <a:br>
              <a:rPr lang="en-US" sz="1200" dirty="0"/>
            </a:br>
            <a:r>
              <a:rPr lang="en-US" sz="1200" dirty="0"/>
              <a:t>larger, but the round-trip time increases by the corresponding amount.</a:t>
            </a:r>
            <a:br>
              <a:rPr lang="en-US" sz="1200" dirty="0"/>
            </a:br>
            <a:endParaRPr lang="en-US" sz="1200" dirty="0"/>
          </a:p>
          <a:p>
            <a:pPr marL="285750" indent="-285750">
              <a:buFont typeface="Arial" panose="020B0604020202020204" pitchFamily="34" charset="0"/>
              <a:buChar char="•"/>
            </a:pPr>
            <a:r>
              <a:rPr lang="en-US" sz="1200" dirty="0"/>
              <a:t>BBR tries to shift the operating point of congestion control to the left toward (A).</a:t>
            </a:r>
          </a:p>
        </p:txBody>
      </p:sp>
    </p:spTree>
    <p:extLst>
      <p:ext uri="{BB962C8B-B14F-4D97-AF65-F5344CB8AC3E}">
        <p14:creationId xmlns:p14="http://schemas.microsoft.com/office/powerpoint/2010/main" val="2193979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process&#10;&#10;Description automatically generated">
            <a:extLst>
              <a:ext uri="{FF2B5EF4-FFF2-40B4-BE49-F238E27FC236}">
                <a16:creationId xmlns:a16="http://schemas.microsoft.com/office/drawing/2014/main" id="{29FC5933-6CDC-4897-0B57-6F6AC53C9D90}"/>
              </a:ext>
            </a:extLst>
          </p:cNvPr>
          <p:cNvPicPr>
            <a:picLocks noGrp="1" noChangeAspect="1"/>
          </p:cNvPicPr>
          <p:nvPr>
            <p:ph idx="1"/>
          </p:nvPr>
        </p:nvPicPr>
        <p:blipFill>
          <a:blip r:embed="rId2"/>
          <a:stretch>
            <a:fillRect/>
          </a:stretch>
        </p:blipFill>
        <p:spPr>
          <a:xfrm>
            <a:off x="913476" y="2887770"/>
            <a:ext cx="6747130" cy="2793495"/>
          </a:xfrm>
        </p:spPr>
      </p:pic>
      <p:sp>
        <p:nvSpPr>
          <p:cNvPr id="3" name="Title 2">
            <a:extLst>
              <a:ext uri="{FF2B5EF4-FFF2-40B4-BE49-F238E27FC236}">
                <a16:creationId xmlns:a16="http://schemas.microsoft.com/office/drawing/2014/main" id="{4B183B37-D44C-6625-801C-BFCCDFA166B8}"/>
              </a:ext>
            </a:extLst>
          </p:cNvPr>
          <p:cNvSpPr>
            <a:spLocks noGrp="1"/>
          </p:cNvSpPr>
          <p:nvPr>
            <p:ph type="title"/>
          </p:nvPr>
        </p:nvSpPr>
        <p:spPr/>
        <p:txBody>
          <a:bodyPr/>
          <a:lstStyle/>
          <a:p>
            <a:r>
              <a:rPr lang="en-US" dirty="0"/>
              <a:t>BBR Steady State Operation</a:t>
            </a:r>
          </a:p>
        </p:txBody>
      </p:sp>
      <p:sp>
        <p:nvSpPr>
          <p:cNvPr id="2" name="TextBox 1">
            <a:extLst>
              <a:ext uri="{FF2B5EF4-FFF2-40B4-BE49-F238E27FC236}">
                <a16:creationId xmlns:a16="http://schemas.microsoft.com/office/drawing/2014/main" id="{D7C25007-DB99-27FF-EA83-37A26BBCE9C7}"/>
              </a:ext>
            </a:extLst>
          </p:cNvPr>
          <p:cNvSpPr txBox="1"/>
          <p:nvPr/>
        </p:nvSpPr>
        <p:spPr>
          <a:xfrm>
            <a:off x="313251" y="1676292"/>
            <a:ext cx="4523995" cy="830997"/>
          </a:xfrm>
          <a:prstGeom prst="rect">
            <a:avLst/>
          </a:prstGeom>
          <a:noFill/>
        </p:spPr>
        <p:txBody>
          <a:bodyPr wrap="none" rtlCol="0">
            <a:spAutoFit/>
          </a:bodyPr>
          <a:lstStyle/>
          <a:p>
            <a:pPr algn="ctr"/>
            <a:r>
              <a:rPr lang="en-US" sz="1600" dirty="0"/>
              <a:t>Since BBR is Rate Based, the only way it can</a:t>
            </a:r>
            <a:br>
              <a:rPr lang="en-US" sz="1600" dirty="0"/>
            </a:br>
            <a:r>
              <a:rPr lang="en-US" sz="1600" dirty="0"/>
              <a:t>find out that more bandwidth is available is</a:t>
            </a:r>
            <a:br>
              <a:rPr lang="en-US" sz="1600" dirty="0"/>
            </a:br>
            <a:r>
              <a:rPr lang="en-US" sz="1600" dirty="0"/>
              <a:t>by sending probes</a:t>
            </a:r>
          </a:p>
        </p:txBody>
      </p:sp>
      <p:sp>
        <p:nvSpPr>
          <p:cNvPr id="4" name="TextBox 3">
            <a:extLst>
              <a:ext uri="{FF2B5EF4-FFF2-40B4-BE49-F238E27FC236}">
                <a16:creationId xmlns:a16="http://schemas.microsoft.com/office/drawing/2014/main" id="{07A6B245-C951-CB52-44A2-D0DB96AC278C}"/>
              </a:ext>
            </a:extLst>
          </p:cNvPr>
          <p:cNvSpPr txBox="1"/>
          <p:nvPr/>
        </p:nvSpPr>
        <p:spPr>
          <a:xfrm>
            <a:off x="6100623" y="1540592"/>
            <a:ext cx="2549096" cy="1077218"/>
          </a:xfrm>
          <a:prstGeom prst="rect">
            <a:avLst/>
          </a:prstGeom>
          <a:noFill/>
        </p:spPr>
        <p:txBody>
          <a:bodyPr wrap="none" rtlCol="0">
            <a:spAutoFit/>
          </a:bodyPr>
          <a:lstStyle/>
          <a:p>
            <a:pPr algn="ctr"/>
            <a:r>
              <a:rPr lang="en-US" sz="1600" dirty="0"/>
              <a:t>BBR tries to get a better</a:t>
            </a:r>
            <a:br>
              <a:rPr lang="en-US" sz="1600" dirty="0"/>
            </a:br>
            <a:r>
              <a:rPr lang="en-US" sz="1600" dirty="0"/>
              <a:t>estimate of </a:t>
            </a:r>
            <a:r>
              <a:rPr lang="en-US" sz="1600" dirty="0" err="1"/>
              <a:t>RTT</a:t>
            </a:r>
            <a:r>
              <a:rPr lang="en-US" sz="1600" baseline="-25000" dirty="0" err="1"/>
              <a:t>min</a:t>
            </a:r>
            <a:r>
              <a:rPr lang="en-US" sz="1600" dirty="0"/>
              <a:t> by</a:t>
            </a:r>
            <a:br>
              <a:rPr lang="en-US" sz="1600" dirty="0"/>
            </a:br>
            <a:r>
              <a:rPr lang="en-US" sz="1600" dirty="0"/>
              <a:t>draining all the queues</a:t>
            </a:r>
            <a:br>
              <a:rPr lang="en-US" sz="1600" dirty="0"/>
            </a:br>
            <a:r>
              <a:rPr lang="en-US" sz="1600" dirty="0"/>
              <a:t>periodically</a:t>
            </a:r>
          </a:p>
        </p:txBody>
      </p:sp>
      <p:cxnSp>
        <p:nvCxnSpPr>
          <p:cNvPr id="7" name="Straight Arrow Connector 6">
            <a:extLst>
              <a:ext uri="{FF2B5EF4-FFF2-40B4-BE49-F238E27FC236}">
                <a16:creationId xmlns:a16="http://schemas.microsoft.com/office/drawing/2014/main" id="{DE5360B0-1659-8236-4E57-F0D9A8D449E4}"/>
              </a:ext>
            </a:extLst>
          </p:cNvPr>
          <p:cNvCxnSpPr>
            <a:cxnSpLocks/>
            <a:stCxn id="4" idx="2"/>
          </p:cNvCxnSpPr>
          <p:nvPr/>
        </p:nvCxnSpPr>
        <p:spPr>
          <a:xfrm flipH="1">
            <a:off x="7053942" y="2617810"/>
            <a:ext cx="321229" cy="5872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96B0DEC7-66B1-90BB-4EBB-EC491E68783A}"/>
              </a:ext>
            </a:extLst>
          </p:cNvPr>
          <p:cNvCxnSpPr>
            <a:cxnSpLocks/>
          </p:cNvCxnSpPr>
          <p:nvPr/>
        </p:nvCxnSpPr>
        <p:spPr>
          <a:xfrm>
            <a:off x="1838131" y="2549486"/>
            <a:ext cx="65314" cy="87951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42155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Concourse.thmx</Template>
  <TotalTime>78190</TotalTime>
  <Words>5223</Words>
  <Application>Microsoft Macintosh PowerPoint</Application>
  <PresentationFormat>On-screen Show (4:3)</PresentationFormat>
  <Paragraphs>315</Paragraphs>
  <Slides>55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Cambria Math</vt:lpstr>
      <vt:lpstr>Lucida Sans Unicode</vt:lpstr>
      <vt:lpstr>Verdana</vt:lpstr>
      <vt:lpstr>Wingdings 2</vt:lpstr>
      <vt:lpstr>Wingdings 3</vt:lpstr>
      <vt:lpstr>Concourse</vt:lpstr>
      <vt:lpstr>Congestion Control in High Speed Networks: Part 3 BBR, XCP, RCP</vt:lpstr>
      <vt:lpstr>BBR Bottleneck BW and Rate</vt:lpstr>
      <vt:lpstr>BBR</vt:lpstr>
      <vt:lpstr>BBR Motivation</vt:lpstr>
      <vt:lpstr>Issue with Loss Based Protocols</vt:lpstr>
      <vt:lpstr>Issue with Loss Based Protocols</vt:lpstr>
      <vt:lpstr>Recall from Lecture 2</vt:lpstr>
      <vt:lpstr>BBR</vt:lpstr>
      <vt:lpstr>BBR Steady State Operation</vt:lpstr>
      <vt:lpstr>BBR v1 Description: Single Flow Case</vt:lpstr>
      <vt:lpstr>Recall TCP Westwood: ABE Estimate</vt:lpstr>
      <vt:lpstr>BBR br Estimation</vt:lpstr>
      <vt:lpstr>br estimate</vt:lpstr>
      <vt:lpstr>bdp Estimate</vt:lpstr>
      <vt:lpstr>BBR Rate Changes</vt:lpstr>
      <vt:lpstr>Probing for more BW Phase</vt:lpstr>
      <vt:lpstr>Probing for more BW</vt:lpstr>
      <vt:lpstr>Single BBR Flow: BtlBW Increase/Decrease</vt:lpstr>
      <vt:lpstr>RTTmin Estimation Phase</vt:lpstr>
      <vt:lpstr>Startup Phase</vt:lpstr>
      <vt:lpstr>Single BBR Flow</vt:lpstr>
      <vt:lpstr>Single BBR Flow</vt:lpstr>
      <vt:lpstr>Issues with BBR v1</vt:lpstr>
      <vt:lpstr>BBR with Multiple Flows: Window Limited</vt:lpstr>
      <vt:lpstr>BBR with a Multiple Flows</vt:lpstr>
      <vt:lpstr>BBR with Large Buffers: Un-Fairness with RTT</vt:lpstr>
      <vt:lpstr>BBR with Small Buffers</vt:lpstr>
      <vt:lpstr>Intra Protocol Fairness (Same RTTmin)</vt:lpstr>
      <vt:lpstr>Intra Protocol Fairness (Same RTTmin): Packet Losses</vt:lpstr>
      <vt:lpstr>Intra Protocol Fairness (Different RTTmin)</vt:lpstr>
      <vt:lpstr>BBR and CUBIC Interaction: Large Buffers</vt:lpstr>
      <vt:lpstr>BBR and CUBIC Interaction: Windows Limited Regime</vt:lpstr>
      <vt:lpstr>BBR and CUBIC Interaction: Small Buffers</vt:lpstr>
      <vt:lpstr>BBR and CUBIC Interaction: Multiple CUBIC Flows</vt:lpstr>
      <vt:lpstr>BBR v2 Goals</vt:lpstr>
      <vt:lpstr>Express Control Protocol XCP</vt:lpstr>
      <vt:lpstr>XCP</vt:lpstr>
      <vt:lpstr>XCP Features</vt:lpstr>
      <vt:lpstr>XCP Features (cont)</vt:lpstr>
      <vt:lpstr>XCP Protocol Description: Source</vt:lpstr>
      <vt:lpstr>XCP Protocol Description: Network Node</vt:lpstr>
      <vt:lpstr>XCP Protocol Description: Efficiency Controller at Network Node</vt:lpstr>
      <vt:lpstr>XCP Protocol Description: Fairness Controller at Network Node</vt:lpstr>
      <vt:lpstr>XCP Protocol Description: Increasing the Window Allocation</vt:lpstr>
      <vt:lpstr>XCP Protocol Description: Increasing the Window Allocation (cont)</vt:lpstr>
      <vt:lpstr>XCP Protocol Description: Decreasing the Window Allocation</vt:lpstr>
      <vt:lpstr>Rate Control Protocol RCP</vt:lpstr>
      <vt:lpstr>RCP</vt:lpstr>
      <vt:lpstr>RCP</vt:lpstr>
      <vt:lpstr>RCP</vt:lpstr>
      <vt:lpstr>RCP Description</vt:lpstr>
      <vt:lpstr>Rate Allocation</vt:lpstr>
      <vt:lpstr>RCP Description</vt:lpstr>
      <vt:lpstr>RCP Description</vt:lpstr>
      <vt:lpstr>Further Reading</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Subir and Sangeeta</dc:creator>
  <cp:lastModifiedBy>Subir Varma</cp:lastModifiedBy>
  <cp:revision>343</cp:revision>
  <cp:lastPrinted>2019-07-23T05:02:08Z</cp:lastPrinted>
  <dcterms:created xsi:type="dcterms:W3CDTF">2017-08-28T17:51:54Z</dcterms:created>
  <dcterms:modified xsi:type="dcterms:W3CDTF">2024-11-07T19:07:59Z</dcterms:modified>
</cp:coreProperties>
</file>